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</p:sldMasterIdLst>
  <p:sldIdLst>
    <p:sldId id="256" r:id="rId2"/>
    <p:sldId id="257" r:id="rId3"/>
  </p:sldIdLst>
  <p:sldSz cx="9906000" cy="6858000" type="A4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615" autoAdjust="0"/>
    <p:restoredTop sz="86435" autoAdjust="0"/>
  </p:normalViewPr>
  <p:slideViewPr>
    <p:cSldViewPr snapToGrid="0">
      <p:cViewPr varScale="1">
        <p:scale>
          <a:sx n="70" d="100"/>
          <a:sy n="70" d="100"/>
        </p:scale>
        <p:origin x="-1944" y="-90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9906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4492" y="2404534"/>
            <a:ext cx="63106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24492" y="4050834"/>
            <a:ext cx="63106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1443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97730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335" y="2700868"/>
            <a:ext cx="6984793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0335" y="4527448"/>
            <a:ext cx="6984793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2263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50335" y="2160589"/>
            <a:ext cx="3399528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35600" y="2160590"/>
            <a:ext cx="3399528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12114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043" y="2160983"/>
            <a:ext cx="340081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043" y="2737246"/>
            <a:ext cx="3400819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134311" y="2160983"/>
            <a:ext cx="340081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34312" y="2737246"/>
            <a:ext cx="3400814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809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334" y="609600"/>
            <a:ext cx="6984793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7432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7321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334" y="1498604"/>
            <a:ext cx="3131804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67875" y="514925"/>
            <a:ext cx="3667252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0334" y="2777069"/>
            <a:ext cx="3131804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5705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334" y="4800600"/>
            <a:ext cx="6984792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0334" y="609600"/>
            <a:ext cx="6984793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50334" y="5367338"/>
            <a:ext cx="6984792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9941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335" y="609600"/>
            <a:ext cx="6984793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0335" y="4470400"/>
            <a:ext cx="6984793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0653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6709" y="609600"/>
            <a:ext cx="657648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9988" y="3632200"/>
            <a:ext cx="586992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0335" y="4470400"/>
            <a:ext cx="6984793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440269" y="790378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225571" y="2886556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7021256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0335" y="1931988"/>
            <a:ext cx="6984793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0335" y="4527448"/>
            <a:ext cx="6984793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05507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6709" y="609600"/>
            <a:ext cx="657648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50332" y="4013200"/>
            <a:ext cx="6984794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0335" y="4527448"/>
            <a:ext cx="6984793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40269" y="790378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225571" y="2886556"/>
            <a:ext cx="4953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824942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212" y="609600"/>
            <a:ext cx="697791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50332" y="4013200"/>
            <a:ext cx="6984794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0335" y="4527448"/>
            <a:ext cx="6984793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76161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32666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73735" y="609600"/>
            <a:ext cx="1060104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50335" y="609600"/>
            <a:ext cx="5736372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02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9906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0334" y="609600"/>
            <a:ext cx="698479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50334" y="2160590"/>
            <a:ext cx="6984793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54171" y="6041363"/>
            <a:ext cx="7409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838461-486D-42B7-9723-32D905CE4D32}" type="datetimeFigureOut">
              <a:rPr lang="ru-RU" smtClean="0"/>
              <a:pPr/>
              <a:t>20.04.2022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50334" y="6041363"/>
            <a:ext cx="51168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79914" y="6041363"/>
            <a:ext cx="555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B9AA202-3C18-4B9E-BF11-4401D35A1FB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7081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  <p:sldLayoutId id="2147483755" r:id="rId13"/>
    <p:sldLayoutId id="2147483756" r:id="rId14"/>
    <p:sldLayoutId id="2147483757" r:id="rId15"/>
    <p:sldLayoutId id="214748375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9661" y="2"/>
            <a:ext cx="9154177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2</a:t>
            </a:r>
            <a:r>
              <a:rPr lang="ru-RU" b="1" dirty="0" smtClean="0"/>
              <a:t>6 мая 2022г. </a:t>
            </a:r>
          </a:p>
          <a:p>
            <a:pPr algn="ctr"/>
            <a:endParaRPr lang="ru-RU" sz="1400" dirty="0" smtClean="0"/>
          </a:p>
          <a:p>
            <a:pPr algn="ctr"/>
            <a:r>
              <a:rPr lang="ru-RU" sz="1400" dirty="0" smtClean="0"/>
              <a:t>состоится областной семинар-совещание на тему</a:t>
            </a:r>
          </a:p>
          <a:p>
            <a:pPr algn="ctr"/>
            <a:r>
              <a:rPr lang="ru-RU" sz="1600" dirty="0" smtClean="0"/>
              <a:t> </a:t>
            </a:r>
            <a:r>
              <a:rPr lang="ru-RU" sz="1400" b="1" dirty="0" smtClean="0"/>
              <a:t>«</a:t>
            </a:r>
            <a:r>
              <a:rPr lang="ru-RU" sz="1600" b="1" dirty="0" smtClean="0"/>
              <a:t>Мероприятия по улучшению условий и охраны труда в организациях строительства, дорожного и жилищно-коммунального  хозяйства </a:t>
            </a:r>
            <a:r>
              <a:rPr lang="ru-RU" sz="1600" b="1" dirty="0"/>
              <a:t>Пензенской области»</a:t>
            </a:r>
          </a:p>
          <a:p>
            <a:pPr algn="ctr"/>
            <a:r>
              <a:rPr lang="ru-RU" sz="1400" b="1" dirty="0" smtClean="0"/>
              <a:t> </a:t>
            </a:r>
            <a:r>
              <a:rPr lang="ru-RU" sz="1400" dirty="0"/>
              <a:t>с участием руководителей, главных специалистов </a:t>
            </a:r>
            <a:r>
              <a:rPr lang="ru-RU" sz="1400" dirty="0" smtClean="0"/>
              <a:t>надзорных органов, ведомств </a:t>
            </a:r>
            <a:r>
              <a:rPr lang="ru-RU" sz="1400" dirty="0"/>
              <a:t>и </a:t>
            </a:r>
            <a:r>
              <a:rPr lang="ru-RU" sz="1400" dirty="0" smtClean="0"/>
              <a:t>предприятий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62197" y="1686816"/>
            <a:ext cx="433995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/>
              <a:t>ПРОВЕДЕНИЕ СЕМИНАРА-СОВЕЩАНИЯ ЗАПЛАНИРОВАНО</a:t>
            </a:r>
          </a:p>
          <a:p>
            <a:pPr algn="ctr"/>
            <a:r>
              <a:rPr lang="ru-RU" sz="1200" b="1" dirty="0" smtClean="0"/>
              <a:t> ПО АДРЕСУ: г</a:t>
            </a:r>
            <a:r>
              <a:rPr lang="ru-RU" sz="1200" b="1" dirty="0"/>
              <a:t>. Пенза, ул. </a:t>
            </a:r>
            <a:r>
              <a:rPr lang="ru-RU" sz="1200" b="1" dirty="0" smtClean="0"/>
              <a:t>Титова,28  </a:t>
            </a:r>
          </a:p>
          <a:p>
            <a:pPr algn="ctr"/>
            <a:r>
              <a:rPr lang="ru-RU" sz="1200" b="1" dirty="0" smtClean="0"/>
              <a:t>здание ПГУАС, корпус №2 , 4 </a:t>
            </a:r>
            <a:r>
              <a:rPr lang="ru-RU" sz="1200" b="1" dirty="0"/>
              <a:t>этаж, </a:t>
            </a:r>
            <a:r>
              <a:rPr lang="ru-RU" sz="1200" b="1" dirty="0" smtClean="0"/>
              <a:t>аудитория №2403.</a:t>
            </a:r>
            <a:r>
              <a:rPr lang="ru-RU" sz="1400" b="1" dirty="0"/>
              <a:t> 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65288" y="2552780"/>
            <a:ext cx="88228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/>
              <a:t>  </a:t>
            </a:r>
            <a:r>
              <a:rPr lang="ru-RU" sz="1600" dirty="0" smtClean="0"/>
              <a:t>ОРГАНИЗАТОРЫ: </a:t>
            </a:r>
            <a:r>
              <a:rPr lang="ru-RU" sz="1200" dirty="0" smtClean="0"/>
              <a:t> </a:t>
            </a:r>
            <a:r>
              <a:rPr lang="ru-RU" sz="1400" b="1" dirty="0" smtClean="0"/>
              <a:t>ПРАВИТЕЛЬСТВО ПЕНЗЕНСКОЙ </a:t>
            </a:r>
            <a:r>
              <a:rPr lang="ru-RU" sz="1400" b="1" dirty="0"/>
              <a:t>ОБЛАСТИ </a:t>
            </a:r>
            <a:r>
              <a:rPr lang="ru-RU" sz="1400" b="1" dirty="0" smtClean="0"/>
              <a:t>   МИНИСТЕРСТВО СТРОИТЕЛЬСТВА И ДОРОЖНОГО ХОЗЯЙСТВА  ПЕНЗЕНСКОЙ ОБЛАСТИ         АДМИНИСТРАЦИЯ </a:t>
            </a:r>
            <a:r>
              <a:rPr lang="ru-RU" sz="1400" b="1" dirty="0"/>
              <a:t>ГОРОДА </a:t>
            </a:r>
            <a:r>
              <a:rPr lang="ru-RU" sz="1400" b="1" dirty="0" smtClean="0"/>
              <a:t>ПЕНЗЫ                                      АССОЦИАЦИЯ ПЕНЗЕНСКИХ СТРОИТЕЛЕЙ            ПРОФСОЮЗ </a:t>
            </a:r>
            <a:r>
              <a:rPr lang="ru-RU" sz="1400" b="1" dirty="0"/>
              <a:t>СТРОИТЕЛЕЙ ПЕНЗЕНСКОЙ  </a:t>
            </a:r>
            <a:r>
              <a:rPr lang="ru-RU" sz="1400" b="1" dirty="0" smtClean="0"/>
              <a:t>ОБЛАСТИ</a:t>
            </a:r>
            <a:endParaRPr lang="ru-RU" sz="1400" b="1" dirty="0"/>
          </a:p>
          <a:p>
            <a:pPr algn="ctr"/>
            <a:endParaRPr lang="ru-RU" sz="1200" dirty="0" smtClean="0"/>
          </a:p>
          <a:p>
            <a:pPr algn="ctr"/>
            <a:endParaRPr lang="ru-RU" sz="8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4951592" y="1630216"/>
            <a:ext cx="45422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/>
              <a:t>ФОРМАТ </a:t>
            </a:r>
            <a:r>
              <a:rPr lang="ru-RU" sz="1200" b="1" dirty="0"/>
              <a:t>С</a:t>
            </a:r>
            <a:r>
              <a:rPr lang="ru-RU" sz="1200" b="1" dirty="0" smtClean="0"/>
              <a:t>еминар-совещание, выставки партнеров.</a:t>
            </a:r>
          </a:p>
          <a:p>
            <a:pPr algn="ctr"/>
            <a:r>
              <a:rPr lang="ru-RU" sz="1200" b="1" dirty="0" smtClean="0"/>
              <a:t>Начало </a:t>
            </a:r>
            <a:r>
              <a:rPr lang="ru-RU" sz="1200" b="1" dirty="0"/>
              <a:t>регистрации: с 09.00 до 10.00ч., </a:t>
            </a:r>
            <a:r>
              <a:rPr lang="ru-RU" sz="1200" b="1" dirty="0" smtClean="0"/>
              <a:t>открытие </a:t>
            </a:r>
            <a:r>
              <a:rPr lang="ru-RU" sz="1200" b="1" dirty="0"/>
              <a:t>семинара – совещания: 10.00  часов.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2197" y="3451470"/>
            <a:ext cx="9205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ТЕМАТИКА:</a:t>
            </a:r>
          </a:p>
          <a:p>
            <a:pPr algn="ctr"/>
            <a:r>
              <a:rPr lang="ru-RU" sz="1100" b="1" dirty="0"/>
              <a:t>Широкий комплекс вопросов, представляющих практический интерес для </a:t>
            </a:r>
            <a:r>
              <a:rPr lang="ru-RU" sz="1100" b="1" dirty="0" smtClean="0"/>
              <a:t>руководителей и специалистов </a:t>
            </a:r>
            <a:r>
              <a:rPr lang="ru-RU" sz="1100" b="1" dirty="0"/>
              <a:t>в области охраны </a:t>
            </a:r>
            <a:r>
              <a:rPr lang="ru-RU" sz="1100" b="1" dirty="0" smtClean="0"/>
              <a:t>труда</a:t>
            </a:r>
            <a:r>
              <a:rPr lang="ru-RU" sz="1100" b="1" dirty="0"/>
              <a:t>.</a:t>
            </a:r>
            <a:r>
              <a:rPr lang="ru-RU" sz="1100" b="1" dirty="0" smtClean="0"/>
              <a:t> Обзор </a:t>
            </a:r>
            <a:r>
              <a:rPr lang="ru-RU" sz="1100" b="1" dirty="0"/>
              <a:t>нормативной правовой базы и направлений ее совершенствования, </a:t>
            </a:r>
            <a:r>
              <a:rPr lang="ru-RU" sz="1100" b="1" dirty="0" smtClean="0"/>
              <a:t>представлением практик </a:t>
            </a:r>
            <a:r>
              <a:rPr lang="ru-RU" sz="1100" b="1" dirty="0"/>
              <a:t>и </a:t>
            </a:r>
            <a:r>
              <a:rPr lang="ru-RU" sz="1100" b="1" dirty="0" smtClean="0"/>
              <a:t>опыта работ в области охраны труда в организациях в  сфере строительства , ЖКХ,  дорожного хозяйства Пензенской области</a:t>
            </a:r>
          </a:p>
          <a:p>
            <a:pPr algn="just"/>
            <a:r>
              <a:rPr lang="ru-RU" sz="1100" dirty="0" smtClean="0"/>
              <a:t>«Обязанности </a:t>
            </a:r>
            <a:r>
              <a:rPr lang="ru-RU" sz="1100" dirty="0"/>
              <a:t>организаций по обеспечению безопасных условий труда»</a:t>
            </a:r>
          </a:p>
          <a:p>
            <a:r>
              <a:rPr lang="ru-RU" sz="1100" dirty="0"/>
              <a:t>«Изменения в трудовом законодательстве. </a:t>
            </a:r>
            <a:r>
              <a:rPr lang="ru-RU" sz="1100" dirty="0" smtClean="0"/>
              <a:t>Изменения по охране труда в 2022 году»</a:t>
            </a:r>
          </a:p>
          <a:p>
            <a:r>
              <a:rPr lang="ru-RU" sz="1100" dirty="0"/>
              <a:t>«Государственное управление охраной труда. Осуществление государственного надзора, порядок применения административных мер за нарушение трудового законодательства и иных нормативных правовых актов, содержащих нормы трудового права</a:t>
            </a:r>
            <a:r>
              <a:rPr lang="ru-RU" sz="1100" dirty="0" smtClean="0"/>
              <a:t>»</a:t>
            </a:r>
          </a:p>
          <a:p>
            <a:r>
              <a:rPr lang="ru-RU" sz="1100" dirty="0"/>
              <a:t>«Административный и общественный контроль за работой в сфере охраны труда</a:t>
            </a:r>
            <a:r>
              <a:rPr lang="ru-RU" sz="1100" dirty="0" smtClean="0"/>
              <a:t>»</a:t>
            </a:r>
          </a:p>
          <a:p>
            <a:r>
              <a:rPr lang="ru-RU" sz="1100" dirty="0"/>
              <a:t>«Обеспечение производственного контроля за деятельностью организации в области промышленной безопасности</a:t>
            </a:r>
            <a:r>
              <a:rPr lang="ru-RU" sz="1100" dirty="0" smtClean="0"/>
              <a:t>»</a:t>
            </a:r>
          </a:p>
          <a:p>
            <a:r>
              <a:rPr lang="ru-RU" sz="1100" dirty="0"/>
              <a:t>«Профессиональное обучение и повышение квалификации специалистов. Внедрение и применение профессиональных стандартов</a:t>
            </a:r>
            <a:r>
              <a:rPr lang="ru-RU" sz="1100" dirty="0" smtClean="0"/>
              <a:t>»</a:t>
            </a:r>
          </a:p>
          <a:p>
            <a:r>
              <a:rPr lang="ru-RU" sz="1100" dirty="0"/>
              <a:t>«Обеспечение экологической безопасности в строительстве и дорожном хозяйстве»</a:t>
            </a:r>
          </a:p>
          <a:p>
            <a:r>
              <a:rPr lang="ru-RU" sz="1100" dirty="0" smtClean="0"/>
              <a:t>«Профессиональные риски, выявление опасностей, управление, оценка профессиональных рисков на рабочих местах»</a:t>
            </a:r>
          </a:p>
          <a:p>
            <a:r>
              <a:rPr lang="ru-RU" sz="1100" dirty="0"/>
              <a:t>«Медицина труда</a:t>
            </a:r>
            <a:r>
              <a:rPr lang="ru-RU" sz="1100" dirty="0" smtClean="0"/>
              <a:t>»</a:t>
            </a:r>
          </a:p>
          <a:p>
            <a:r>
              <a:rPr lang="ru-RU" sz="1100" dirty="0"/>
              <a:t>«Пожарная безопасность» 	</a:t>
            </a:r>
            <a:endParaRPr lang="ru-RU" sz="1100" dirty="0" smtClean="0"/>
          </a:p>
          <a:p>
            <a:r>
              <a:rPr lang="ru-RU" sz="1100" dirty="0"/>
              <a:t>Специальная оценка условий труда на рабочих местах. Обязанности работодателей по проведению. Особенности проведения в организациях </a:t>
            </a:r>
            <a:r>
              <a:rPr lang="ru-RU" sz="1100" dirty="0" smtClean="0"/>
              <a:t>строительства, дорожного хозяйства и ЖКХ»</a:t>
            </a:r>
            <a:endParaRPr lang="ru-RU" sz="1600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35186" y="546266"/>
            <a:ext cx="9432811" cy="96184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399481" y="1617591"/>
            <a:ext cx="4465393" cy="88306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4916749" y="1475996"/>
            <a:ext cx="4303320" cy="1178879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976737" y="1630216"/>
            <a:ext cx="4554518" cy="870441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63547" y="3451470"/>
            <a:ext cx="9426379" cy="311469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28685" y="2583093"/>
            <a:ext cx="8896102" cy="80068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6360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4245" y="1010947"/>
            <a:ext cx="4860131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b="1" dirty="0" smtClean="0"/>
              <a:t>ЧТО </a:t>
            </a:r>
            <a:r>
              <a:rPr lang="ru-RU" sz="1100" b="1" dirty="0" smtClean="0"/>
              <a:t>ПОЛУЧИТ УЧАСТНИК:</a:t>
            </a:r>
          </a:p>
          <a:p>
            <a:pPr marL="171450" indent="-171450">
              <a:buFontTx/>
              <a:buChar char="-"/>
            </a:pPr>
            <a:r>
              <a:rPr lang="ru-RU" sz="1100" dirty="0" smtClean="0"/>
              <a:t>максимальный </a:t>
            </a:r>
            <a:r>
              <a:rPr lang="ru-RU" sz="1100" dirty="0"/>
              <a:t>объем </a:t>
            </a:r>
            <a:r>
              <a:rPr lang="ru-RU" sz="1100" dirty="0" smtClean="0"/>
              <a:t>наиболее важной информации в сфере охраны труда и обеспечения безопасности  </a:t>
            </a:r>
          </a:p>
          <a:p>
            <a:pPr marL="171450" indent="-171450">
              <a:buFontTx/>
              <a:buChar char="-"/>
            </a:pPr>
            <a:r>
              <a:rPr lang="ru-RU" sz="1100" dirty="0" smtClean="0"/>
              <a:t> </a:t>
            </a:r>
            <a:r>
              <a:rPr lang="ru-RU" sz="1100" dirty="0"/>
              <a:t>актуальную информацию </a:t>
            </a:r>
            <a:r>
              <a:rPr lang="ru-RU" sz="1100" dirty="0" smtClean="0"/>
              <a:t>о </a:t>
            </a:r>
            <a:r>
              <a:rPr lang="ru-RU" sz="1100" dirty="0"/>
              <a:t>принятых и готовящихся к рассмотрению правовых актах;</a:t>
            </a:r>
          </a:p>
          <a:p>
            <a:pPr marL="171450" indent="-171450">
              <a:buFontTx/>
              <a:buChar char="-"/>
            </a:pPr>
            <a:r>
              <a:rPr lang="ru-RU" sz="1100" dirty="0" smtClean="0"/>
              <a:t>возможность </a:t>
            </a:r>
            <a:r>
              <a:rPr lang="ru-RU" sz="1100" dirty="0"/>
              <a:t>изучить </a:t>
            </a:r>
            <a:r>
              <a:rPr lang="ru-RU" sz="1100" dirty="0" smtClean="0"/>
              <a:t>примеры организации </a:t>
            </a:r>
            <a:r>
              <a:rPr lang="ru-RU" sz="1100" dirty="0"/>
              <a:t>управления охраной </a:t>
            </a:r>
            <a:r>
              <a:rPr lang="ru-RU" sz="1100" dirty="0" smtClean="0"/>
              <a:t>труда в организациях </a:t>
            </a:r>
            <a:r>
              <a:rPr lang="ru-RU" sz="1100" dirty="0" smtClean="0">
                <a:solidFill>
                  <a:prstClr val="black"/>
                </a:solidFill>
              </a:rPr>
              <a:t> </a:t>
            </a:r>
            <a:r>
              <a:rPr lang="ru-RU" sz="1100" dirty="0">
                <a:solidFill>
                  <a:prstClr val="black"/>
                </a:solidFill>
              </a:rPr>
              <a:t>строительства, дорожного хозяйства и </a:t>
            </a:r>
            <a:r>
              <a:rPr lang="ru-RU" sz="1100" dirty="0" smtClean="0">
                <a:solidFill>
                  <a:prstClr val="black"/>
                </a:solidFill>
              </a:rPr>
              <a:t>ЖКХ</a:t>
            </a:r>
            <a:r>
              <a:rPr lang="ru-RU" sz="1100" dirty="0" smtClean="0"/>
              <a:t>;</a:t>
            </a:r>
          </a:p>
          <a:p>
            <a:pPr marL="171450" indent="-171450">
              <a:buFontTx/>
              <a:buChar char="-"/>
            </a:pPr>
            <a:r>
              <a:rPr lang="ru-RU" sz="1100" dirty="0"/>
              <a:t>п</a:t>
            </a:r>
            <a:r>
              <a:rPr lang="ru-RU" sz="1100" dirty="0" smtClean="0"/>
              <a:t>рименение и проведение мероприятий по улучшению условий и охраны труда на своем предприятии.</a:t>
            </a:r>
            <a:endParaRPr lang="ru-RU" sz="1100" dirty="0"/>
          </a:p>
        </p:txBody>
      </p:sp>
      <p:sp>
        <p:nvSpPr>
          <p:cNvPr id="4" name="TextBox 3"/>
          <p:cNvSpPr txBox="1"/>
          <p:nvPr/>
        </p:nvSpPr>
        <p:spPr>
          <a:xfrm>
            <a:off x="922655" y="2470359"/>
            <a:ext cx="8187162" cy="20467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100" b="1" dirty="0" smtClean="0"/>
          </a:p>
          <a:p>
            <a:pPr algn="ctr"/>
            <a:r>
              <a:rPr lang="ru-RU" sz="1400" b="1" dirty="0" smtClean="0"/>
              <a:t>АУДИТОРИЯ:</a:t>
            </a:r>
          </a:p>
          <a:p>
            <a:pPr algn="ctr"/>
            <a:endParaRPr lang="ru-RU" sz="700" b="1" dirty="0" smtClean="0"/>
          </a:p>
          <a:p>
            <a:pPr lvl="0" algn="just"/>
            <a:endParaRPr lang="ru-RU" sz="1100" dirty="0" smtClean="0"/>
          </a:p>
          <a:p>
            <a:pPr marL="171450" lvl="0" indent="-171450" algn="just">
              <a:buFontTx/>
              <a:buChar char="-"/>
            </a:pPr>
            <a:r>
              <a:rPr lang="ru-RU" sz="1200" dirty="0" smtClean="0"/>
              <a:t>руководители организаций, заместители руководителей, главные инженеры, специалисты по охране труда;</a:t>
            </a:r>
          </a:p>
          <a:p>
            <a:pPr marL="171450" lvl="0" indent="-171450" algn="just">
              <a:buFontTx/>
              <a:buChar char="-"/>
            </a:pPr>
            <a:endParaRPr lang="ru-RU" sz="1200" dirty="0" smtClean="0"/>
          </a:p>
          <a:p>
            <a:pPr marL="171450" lvl="0" indent="-171450" algn="just">
              <a:buFontTx/>
              <a:buChar char="-"/>
            </a:pPr>
            <a:r>
              <a:rPr lang="ru-RU" sz="1200" dirty="0" smtClean="0"/>
              <a:t>руководители и специалисты подразделений, занимающихся вопросами охраны труда, промышленной, пожарной и экологической безопасности, руководители отделов по персоналу;</a:t>
            </a:r>
          </a:p>
          <a:p>
            <a:pPr marL="171450" lvl="0" indent="-171450" algn="just">
              <a:buFontTx/>
              <a:buChar char="-"/>
            </a:pPr>
            <a:endParaRPr lang="ru-RU" sz="1200" dirty="0" smtClean="0"/>
          </a:p>
          <a:p>
            <a:pPr lvl="0" algn="just"/>
            <a:r>
              <a:rPr lang="ru-RU" sz="1200" dirty="0" smtClean="0"/>
              <a:t>- уполномоченные лица трудовых коллективов по охране труда, комиссий по проверке знаний требований охраны труда, профсоюзный актив.</a:t>
            </a: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614914" y="4080680"/>
            <a:ext cx="8383084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200" b="1" dirty="0" smtClean="0"/>
          </a:p>
          <a:p>
            <a:pPr algn="ctr"/>
            <a:endParaRPr lang="ru-RU" sz="1200" b="1" dirty="0"/>
          </a:p>
          <a:p>
            <a:pPr algn="ctr"/>
            <a:endParaRPr lang="ru-RU" sz="1200" b="1" dirty="0" smtClean="0"/>
          </a:p>
          <a:p>
            <a:pPr algn="ctr"/>
            <a:endParaRPr lang="ru-RU" sz="1200" b="1" dirty="0"/>
          </a:p>
          <a:p>
            <a:pPr algn="ctr"/>
            <a:endParaRPr lang="ru-RU" sz="1200" b="1" dirty="0" smtClean="0"/>
          </a:p>
          <a:p>
            <a:pPr algn="ctr"/>
            <a:r>
              <a:rPr lang="ru-RU" sz="1400" b="1" dirty="0" smtClean="0"/>
              <a:t>Регистрация </a:t>
            </a:r>
            <a:r>
              <a:rPr lang="ru-RU" sz="1400" b="1" dirty="0" smtClean="0"/>
              <a:t>участия </a:t>
            </a:r>
            <a:r>
              <a:rPr lang="ru-RU" sz="1400" b="1" dirty="0"/>
              <a:t>в семинаре-совещании на </a:t>
            </a:r>
            <a:r>
              <a:rPr lang="ru-RU" sz="1400" b="1" dirty="0" smtClean="0"/>
              <a:t>основании  </a:t>
            </a:r>
            <a:r>
              <a:rPr lang="ru-RU" sz="1400" b="1" dirty="0"/>
              <a:t>заявки</a:t>
            </a:r>
          </a:p>
          <a:p>
            <a:pPr algn="ctr"/>
            <a:r>
              <a:rPr lang="ru-RU" sz="1200" b="1" dirty="0"/>
              <a:t> </a:t>
            </a:r>
          </a:p>
          <a:p>
            <a:pPr algn="ctr"/>
            <a:r>
              <a:rPr lang="ru-RU" sz="1200" b="1" dirty="0"/>
              <a:t>Условия участия</a:t>
            </a:r>
          </a:p>
          <a:p>
            <a:r>
              <a:rPr lang="ru-RU" sz="1200" dirty="0"/>
              <a:t>Пакет- «Один участник от организации» - 4</a:t>
            </a:r>
            <a:r>
              <a:rPr lang="ru-RU" sz="1200" dirty="0" smtClean="0"/>
              <a:t>500 руб.</a:t>
            </a:r>
            <a:endParaRPr lang="ru-RU" sz="1200" dirty="0"/>
          </a:p>
          <a:p>
            <a:r>
              <a:rPr lang="ru-RU" sz="1200" dirty="0" smtClean="0"/>
              <a:t> обед, комплект документации</a:t>
            </a:r>
            <a:endParaRPr lang="ru-RU" sz="12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464344" y="518616"/>
            <a:ext cx="36749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1100" b="1" dirty="0" smtClean="0"/>
          </a:p>
          <a:p>
            <a:pPr algn="ctr"/>
            <a:endParaRPr lang="ru-RU" sz="1100" b="1" dirty="0"/>
          </a:p>
          <a:p>
            <a:pPr algn="ctr"/>
            <a:endParaRPr lang="ru-RU" sz="1100" b="1" dirty="0" smtClean="0"/>
          </a:p>
          <a:p>
            <a:pPr algn="ctr"/>
            <a:r>
              <a:rPr lang="ru-RU" sz="1100" b="1" dirty="0" smtClean="0"/>
              <a:t>ЦЕЛИ</a:t>
            </a:r>
            <a:r>
              <a:rPr lang="ru-RU" sz="1100" b="1" dirty="0" smtClean="0"/>
              <a:t>:</a:t>
            </a:r>
          </a:p>
          <a:p>
            <a:pPr algn="just"/>
            <a:r>
              <a:rPr lang="ru-RU" sz="1100" dirty="0"/>
              <a:t> </a:t>
            </a:r>
            <a:r>
              <a:rPr lang="ru-RU" sz="1100" dirty="0" smtClean="0"/>
              <a:t>          </a:t>
            </a:r>
            <a:r>
              <a:rPr lang="ru-RU" sz="1100" dirty="0"/>
              <a:t>О</a:t>
            </a:r>
            <a:r>
              <a:rPr lang="ru-RU" sz="1100" dirty="0" smtClean="0"/>
              <a:t>бластной семинар-совещание проводится </a:t>
            </a:r>
            <a:r>
              <a:rPr lang="ru-RU" sz="1100" dirty="0"/>
              <a:t>в целях улучшения </a:t>
            </a:r>
            <a:r>
              <a:rPr lang="ru-RU" sz="1100" dirty="0" smtClean="0"/>
              <a:t>организации работы по охране труда в организациях, </a:t>
            </a:r>
            <a:r>
              <a:rPr lang="ru-RU" sz="1100" dirty="0"/>
              <a:t>пропаганды лучших практик организации работ в области охраны </a:t>
            </a:r>
            <a:r>
              <a:rPr lang="ru-RU" sz="1100" dirty="0" smtClean="0"/>
              <a:t>труда , </a:t>
            </a:r>
            <a:r>
              <a:rPr lang="ru-RU" sz="1100" dirty="0"/>
              <a:t>повышения уровня культуры труда, </a:t>
            </a:r>
            <a:r>
              <a:rPr lang="ru-RU" sz="1100" dirty="0" smtClean="0"/>
              <a:t>профилактики производственного травматизма и </a:t>
            </a:r>
            <a:r>
              <a:rPr lang="ru-RU" sz="1100" dirty="0" err="1" smtClean="0"/>
              <a:t>профзаболеваемости</a:t>
            </a:r>
            <a:r>
              <a:rPr lang="ru-RU" sz="1100" dirty="0"/>
              <a:t> </a:t>
            </a:r>
            <a:r>
              <a:rPr lang="ru-RU" sz="1100" dirty="0" smtClean="0"/>
              <a:t>в </a:t>
            </a:r>
            <a:r>
              <a:rPr lang="ru-RU" sz="1100" dirty="0" err="1" smtClean="0"/>
              <a:t>органихациях</a:t>
            </a:r>
            <a:r>
              <a:rPr lang="ru-RU" sz="1100" dirty="0" smtClean="0"/>
              <a:t> </a:t>
            </a:r>
            <a:r>
              <a:rPr lang="ru-RU" sz="1100" dirty="0">
                <a:solidFill>
                  <a:prstClr val="black"/>
                </a:solidFill>
              </a:rPr>
              <a:t>строительства, дорожного хозяйства и ЖКХ</a:t>
            </a:r>
            <a:endParaRPr lang="ru-RU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464345" y="18478"/>
            <a:ext cx="91436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Областной семинар-совещание </a:t>
            </a:r>
            <a:r>
              <a:rPr lang="ru-RU" b="1" dirty="0" smtClean="0"/>
              <a:t> «Мероприятия по улучшению условий и охраны труда в организациях строительства, дорожного и жилищно-      коммунального хозяйства Пензенской области"        26.05.2022 </a:t>
            </a:r>
            <a:r>
              <a:rPr lang="ru-RU" b="1" dirty="0" smtClean="0"/>
              <a:t>г.</a:t>
            </a:r>
            <a:endParaRPr lang="ru-RU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64345" y="872448"/>
            <a:ext cx="3674949" cy="175432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486647" y="941697"/>
            <a:ext cx="4725591" cy="1615828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43936" y="3005096"/>
            <a:ext cx="8868302" cy="158055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43936" y="4844954"/>
            <a:ext cx="9020330" cy="1237375"/>
          </a:xfrm>
          <a:prstGeom prst="roundRect">
            <a:avLst>
              <a:gd name="adj" fmla="val 19394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2301817" y="6151418"/>
            <a:ext cx="5731229" cy="49876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155126" y="6216134"/>
            <a:ext cx="4647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Контакты: 421076, 421937,422616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99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237</TotalTime>
  <Words>485</Words>
  <Application>Microsoft Office PowerPoint</Application>
  <PresentationFormat>Лист A4 (210x297 мм)</PresentationFormat>
  <Paragraphs>55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Грань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2014</dc:creator>
  <cp:lastModifiedBy>Work</cp:lastModifiedBy>
  <cp:revision>33</cp:revision>
  <cp:lastPrinted>2022-04-20T11:37:08Z</cp:lastPrinted>
  <dcterms:created xsi:type="dcterms:W3CDTF">2017-03-02T12:23:32Z</dcterms:created>
  <dcterms:modified xsi:type="dcterms:W3CDTF">2022-04-20T11:40:21Z</dcterms:modified>
</cp:coreProperties>
</file>