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9" r:id="rId2"/>
    <p:sldId id="906" r:id="rId3"/>
    <p:sldId id="907" r:id="rId4"/>
    <p:sldId id="908" r:id="rId5"/>
    <p:sldId id="263" r:id="rId6"/>
    <p:sldId id="342" r:id="rId7"/>
    <p:sldId id="909" r:id="rId8"/>
    <p:sldId id="905" r:id="rId9"/>
    <p:sldId id="469" r:id="rId10"/>
    <p:sldId id="518" r:id="rId11"/>
    <p:sldId id="517" r:id="rId12"/>
    <p:sldId id="588" r:id="rId13"/>
    <p:sldId id="903" r:id="rId14"/>
    <p:sldId id="898" r:id="rId15"/>
    <p:sldId id="899" r:id="rId16"/>
    <p:sldId id="292" r:id="rId17"/>
    <p:sldId id="293" r:id="rId18"/>
    <p:sldId id="713" r:id="rId19"/>
    <p:sldId id="900" r:id="rId20"/>
    <p:sldId id="516" r:id="rId21"/>
    <p:sldId id="381" r:id="rId22"/>
    <p:sldId id="586" r:id="rId23"/>
    <p:sldId id="369" r:id="rId24"/>
    <p:sldId id="894" r:id="rId25"/>
    <p:sldId id="901" r:id="rId26"/>
    <p:sldId id="911" r:id="rId27"/>
    <p:sldId id="914" r:id="rId28"/>
    <p:sldId id="915" r:id="rId29"/>
    <p:sldId id="924" r:id="rId30"/>
    <p:sldId id="925" r:id="rId31"/>
    <p:sldId id="926" r:id="rId32"/>
    <p:sldId id="927" r:id="rId33"/>
    <p:sldId id="928" r:id="rId34"/>
    <p:sldId id="929" r:id="rId35"/>
    <p:sldId id="931" r:id="rId36"/>
    <p:sldId id="932" r:id="rId37"/>
    <p:sldId id="933" r:id="rId38"/>
    <p:sldId id="930" r:id="rId39"/>
    <p:sldId id="922" r:id="rId40"/>
    <p:sldId id="919" r:id="rId41"/>
    <p:sldId id="916" r:id="rId42"/>
    <p:sldId id="920" r:id="rId43"/>
    <p:sldId id="921" r:id="rId44"/>
    <p:sldId id="917" r:id="rId45"/>
    <p:sldId id="912" r:id="rId46"/>
    <p:sldId id="550" r:id="rId47"/>
    <p:sldId id="584" r:id="rId48"/>
    <p:sldId id="587" r:id="rId49"/>
    <p:sldId id="527" r:id="rId50"/>
    <p:sldId id="521" r:id="rId51"/>
    <p:sldId id="913" r:id="rId52"/>
    <p:sldId id="578" r:id="rId53"/>
    <p:sldId id="559" r:id="rId54"/>
    <p:sldId id="482" r:id="rId55"/>
    <p:sldId id="902" r:id="rId5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7FC"/>
    <a:srgbClr val="42F7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>
        <p:scale>
          <a:sx n="122" d="100"/>
          <a:sy n="122" d="100"/>
        </p:scale>
        <p:origin x="-150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CA51D4-465F-4F7A-AD22-2DEBD4EA2EC1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732164-5C4B-4FAB-9DCB-9B3906713856}">
      <dgm:prSet phldrT="[Текст]"/>
      <dgm:spPr>
        <a:solidFill>
          <a:srgbClr val="00206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/>
            <a:t>1</a:t>
          </a:r>
        </a:p>
      </dgm:t>
    </dgm:pt>
    <dgm:pt modelId="{270DB5FD-8D28-4320-AE5A-A1AD7C587B60}" type="parTrans" cxnId="{2138887E-28AD-4A6A-BF19-6542DD84A2FA}">
      <dgm:prSet/>
      <dgm:spPr/>
      <dgm:t>
        <a:bodyPr/>
        <a:lstStyle/>
        <a:p>
          <a:endParaRPr lang="ru-RU"/>
        </a:p>
      </dgm:t>
    </dgm:pt>
    <dgm:pt modelId="{5A05B751-E4D0-4F1F-B57A-FCEE3B8D77FE}" type="sibTrans" cxnId="{2138887E-28AD-4A6A-BF19-6542DD84A2FA}">
      <dgm:prSet/>
      <dgm:spPr/>
      <dgm:t>
        <a:bodyPr/>
        <a:lstStyle/>
        <a:p>
          <a:endParaRPr lang="ru-RU"/>
        </a:p>
      </dgm:t>
    </dgm:pt>
    <dgm:pt modelId="{492BA6B9-F35F-4749-8364-0F1CDA1A9A40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организация входного контроля проектной документации;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B2B7C3A0-57E0-4406-800A-DCFA421AA59F}" type="parTrans" cxnId="{20FAFCD2-92C7-4170-833E-5D6010184A91}">
      <dgm:prSet/>
      <dgm:spPr/>
      <dgm:t>
        <a:bodyPr/>
        <a:lstStyle/>
        <a:p>
          <a:endParaRPr lang="ru-RU"/>
        </a:p>
      </dgm:t>
    </dgm:pt>
    <dgm:pt modelId="{F1CB70A7-7B8D-477D-AEA1-DA3BE8B3B437}" type="sibTrans" cxnId="{20FAFCD2-92C7-4170-833E-5D6010184A91}">
      <dgm:prSet/>
      <dgm:spPr/>
      <dgm:t>
        <a:bodyPr/>
        <a:lstStyle/>
        <a:p>
          <a:endParaRPr lang="ru-RU"/>
        </a:p>
      </dgm:t>
    </dgm:pt>
    <dgm:pt modelId="{06584DDA-2CF5-4204-8685-9B21ACBC40C6}">
      <dgm:prSet phldrT="[Текст]"/>
      <dgm:spPr>
        <a:solidFill>
          <a:srgbClr val="00206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/>
            <a:t>2</a:t>
          </a:r>
        </a:p>
      </dgm:t>
    </dgm:pt>
    <dgm:pt modelId="{3D2964E1-D752-4EBD-8289-FB2A2ED1529E}" type="parTrans" cxnId="{DE11C0B4-E87B-478E-B1D7-353A96E4730D}">
      <dgm:prSet/>
      <dgm:spPr/>
      <dgm:t>
        <a:bodyPr/>
        <a:lstStyle/>
        <a:p>
          <a:endParaRPr lang="ru-RU"/>
        </a:p>
      </dgm:t>
    </dgm:pt>
    <dgm:pt modelId="{11955AD0-B1EC-4BE5-BA1E-E79A6A6A59FA}" type="sibTrans" cxnId="{DE11C0B4-E87B-478E-B1D7-353A96E4730D}">
      <dgm:prSet/>
      <dgm:spPr/>
      <dgm:t>
        <a:bodyPr/>
        <a:lstStyle/>
        <a:p>
          <a:endParaRPr lang="ru-RU"/>
        </a:p>
      </dgm:t>
    </dgm:pt>
    <dgm:pt modelId="{DF634C0D-500D-4CED-A454-C4BDF7BCAB71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800" b="0" dirty="0">
              <a:latin typeface="Arial" panose="020B0604020202020204" pitchFamily="34" charset="0"/>
              <a:cs typeface="Arial" panose="020B0604020202020204" pitchFamily="34" charset="0"/>
            </a:rPr>
            <a:t>оперативное планирование, координация, организация и проведение строительного контроля;</a:t>
          </a:r>
          <a:endParaRPr lang="ru-RU" sz="1800" b="0" dirty="0">
            <a:latin typeface="Times New Roman" pitchFamily="18" charset="0"/>
            <a:cs typeface="Times New Roman" pitchFamily="18" charset="0"/>
          </a:endParaRPr>
        </a:p>
      </dgm:t>
    </dgm:pt>
    <dgm:pt modelId="{6FE97C28-1E99-4214-BDE8-6866066D14FD}" type="parTrans" cxnId="{8C7FD23C-2497-42EC-9C03-691F1D6455E5}">
      <dgm:prSet/>
      <dgm:spPr/>
      <dgm:t>
        <a:bodyPr/>
        <a:lstStyle/>
        <a:p>
          <a:endParaRPr lang="ru-RU"/>
        </a:p>
      </dgm:t>
    </dgm:pt>
    <dgm:pt modelId="{7D20CEB6-D7DB-415D-B922-F3B15A3FD939}" type="sibTrans" cxnId="{8C7FD23C-2497-42EC-9C03-691F1D6455E5}">
      <dgm:prSet/>
      <dgm:spPr/>
      <dgm:t>
        <a:bodyPr/>
        <a:lstStyle/>
        <a:p>
          <a:endParaRPr lang="ru-RU"/>
        </a:p>
      </dgm:t>
    </dgm:pt>
    <dgm:pt modelId="{F49650C7-25BB-4895-9171-E167187D96BA}">
      <dgm:prSet phldrT="[Текст]"/>
      <dgm:spPr>
        <a:solidFill>
          <a:srgbClr val="00206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/>
            <a:t>3</a:t>
          </a:r>
        </a:p>
      </dgm:t>
    </dgm:pt>
    <dgm:pt modelId="{9051F73A-C7D5-4CF0-9CFF-51A88308D725}" type="parTrans" cxnId="{9250BB84-A3C3-4E56-BDD0-4D57BA678C5C}">
      <dgm:prSet/>
      <dgm:spPr/>
      <dgm:t>
        <a:bodyPr/>
        <a:lstStyle/>
        <a:p>
          <a:endParaRPr lang="ru-RU"/>
        </a:p>
      </dgm:t>
    </dgm:pt>
    <dgm:pt modelId="{2855286A-57B5-446D-9659-15EB0475D7CB}" type="sibTrans" cxnId="{9250BB84-A3C3-4E56-BDD0-4D57BA678C5C}">
      <dgm:prSet/>
      <dgm:spPr/>
      <dgm:t>
        <a:bodyPr/>
        <a:lstStyle/>
        <a:p>
          <a:endParaRPr lang="ru-RU"/>
        </a:p>
      </dgm:t>
    </dgm:pt>
    <dgm:pt modelId="{C90A8CC9-ADD8-4E7A-8068-1693683E5D43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800" b="0" dirty="0">
              <a:latin typeface="Arial" panose="020B0604020202020204" pitchFamily="34" charset="0"/>
              <a:cs typeface="Arial" panose="020B0604020202020204" pitchFamily="34" charset="0"/>
            </a:rPr>
            <a:t>приемка законченных видов и отдельных этапов работ по строительству с правом подписи соответствующих документов;</a:t>
          </a:r>
          <a:endParaRPr lang="ru-RU" sz="1800" b="0" dirty="0">
            <a:latin typeface="Times New Roman" pitchFamily="18" charset="0"/>
            <a:cs typeface="Times New Roman" pitchFamily="18" charset="0"/>
          </a:endParaRPr>
        </a:p>
      </dgm:t>
    </dgm:pt>
    <dgm:pt modelId="{C3EDBFEE-632C-4E87-9ED2-E4170E61DDC0}" type="parTrans" cxnId="{75F14208-2E97-4C2F-85C7-4D7EA46B350D}">
      <dgm:prSet/>
      <dgm:spPr/>
      <dgm:t>
        <a:bodyPr/>
        <a:lstStyle/>
        <a:p>
          <a:endParaRPr lang="ru-RU"/>
        </a:p>
      </dgm:t>
    </dgm:pt>
    <dgm:pt modelId="{6D942C8D-CC90-440F-B940-F47015D84FA2}" type="sibTrans" cxnId="{75F14208-2E97-4C2F-85C7-4D7EA46B350D}">
      <dgm:prSet/>
      <dgm:spPr/>
      <dgm:t>
        <a:bodyPr/>
        <a:lstStyle/>
        <a:p>
          <a:endParaRPr lang="ru-RU"/>
        </a:p>
      </dgm:t>
    </dgm:pt>
    <dgm:pt modelId="{A260BE17-66C6-49D6-9B15-621E27BB8AA8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подписание следующих документов:</a:t>
          </a:r>
          <a:endParaRPr lang="ru-RU" sz="20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078FC71-8FD4-4256-A9BA-ED6F38142615}" type="parTrans" cxnId="{D282B277-128F-4458-B252-B83F9F6B07D0}">
      <dgm:prSet/>
      <dgm:spPr/>
      <dgm:t>
        <a:bodyPr/>
        <a:lstStyle/>
        <a:p>
          <a:endParaRPr lang="ru-RU"/>
        </a:p>
      </dgm:t>
    </dgm:pt>
    <dgm:pt modelId="{938EDE7F-CA4F-4FF4-B6EA-5848C5E06BAA}" type="sibTrans" cxnId="{D282B277-128F-4458-B252-B83F9F6B07D0}">
      <dgm:prSet/>
      <dgm:spPr/>
      <dgm:t>
        <a:bodyPr/>
        <a:lstStyle/>
        <a:p>
          <a:endParaRPr lang="ru-RU"/>
        </a:p>
      </dgm:t>
    </dgm:pt>
    <dgm:pt modelId="{8826E27E-344F-43EF-B773-787B463B2B49}">
      <dgm:prSet phldrT="[Текст]"/>
      <dgm:spPr>
        <a:solidFill>
          <a:srgbClr val="00206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/>
            <a:t>4</a:t>
          </a:r>
        </a:p>
      </dgm:t>
    </dgm:pt>
    <dgm:pt modelId="{35B7E867-8727-4C5B-B6C3-B074F74049BB}" type="parTrans" cxnId="{79B77798-6D70-41D4-ABCF-735018B36739}">
      <dgm:prSet/>
      <dgm:spPr/>
      <dgm:t>
        <a:bodyPr/>
        <a:lstStyle/>
        <a:p>
          <a:endParaRPr lang="ru-RU"/>
        </a:p>
      </dgm:t>
    </dgm:pt>
    <dgm:pt modelId="{10BB08FA-B2CB-4276-B4A1-8E36FB7F9CAA}" type="sibTrans" cxnId="{79B77798-6D70-41D4-ABCF-735018B36739}">
      <dgm:prSet/>
      <dgm:spPr/>
      <dgm:t>
        <a:bodyPr/>
        <a:lstStyle/>
        <a:p>
          <a:endParaRPr lang="ru-RU"/>
        </a:p>
      </dgm:t>
    </dgm:pt>
    <dgm:pt modelId="{7453849F-C955-4245-A5CB-1C1CB84C7FBF}" type="pres">
      <dgm:prSet presAssocID="{27CA51D4-465F-4F7A-AD22-2DEBD4EA2EC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31E4E3-88F0-4A44-91A8-6D496F93623C}" type="pres">
      <dgm:prSet presAssocID="{F3732164-5C4B-4FAB-9DCB-9B3906713856}" presName="composite" presStyleCnt="0"/>
      <dgm:spPr/>
    </dgm:pt>
    <dgm:pt modelId="{560290B6-6B83-4DE4-A89E-5CD3CB687AB9}" type="pres">
      <dgm:prSet presAssocID="{F3732164-5C4B-4FAB-9DCB-9B3906713856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842844-2E50-483D-A5A2-E97785C60DC6}" type="pres">
      <dgm:prSet presAssocID="{F3732164-5C4B-4FAB-9DCB-9B3906713856}" presName="descendantText" presStyleLbl="alignAcc1" presStyleIdx="0" presStyleCnt="4" custLinFactNeighborX="-228" custLinFactNeighborY="-186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011F1-204D-43E3-AC41-D3D87DDB8B7C}" type="pres">
      <dgm:prSet presAssocID="{5A05B751-E4D0-4F1F-B57A-FCEE3B8D77FE}" presName="sp" presStyleCnt="0"/>
      <dgm:spPr/>
    </dgm:pt>
    <dgm:pt modelId="{7808D10E-FECF-4D7C-897A-0B57914051C5}" type="pres">
      <dgm:prSet presAssocID="{06584DDA-2CF5-4204-8685-9B21ACBC40C6}" presName="composite" presStyleCnt="0"/>
      <dgm:spPr/>
    </dgm:pt>
    <dgm:pt modelId="{68E1EA8D-B99A-4E0F-9DCB-8D07706F38F6}" type="pres">
      <dgm:prSet presAssocID="{06584DDA-2CF5-4204-8685-9B21ACBC40C6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A388CF-2E91-4392-AEA0-05BE04FF36A1}" type="pres">
      <dgm:prSet presAssocID="{06584DDA-2CF5-4204-8685-9B21ACBC40C6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6B4D19-898E-42AC-A21D-393E52CC9AC6}" type="pres">
      <dgm:prSet presAssocID="{11955AD0-B1EC-4BE5-BA1E-E79A6A6A59FA}" presName="sp" presStyleCnt="0"/>
      <dgm:spPr/>
    </dgm:pt>
    <dgm:pt modelId="{A0A0FED7-8ECB-42F2-AD3C-F7AFA10E5483}" type="pres">
      <dgm:prSet presAssocID="{F49650C7-25BB-4895-9171-E167187D96BA}" presName="composite" presStyleCnt="0"/>
      <dgm:spPr/>
    </dgm:pt>
    <dgm:pt modelId="{7C36CB5A-38E3-42D4-8FE8-569DD73B728E}" type="pres">
      <dgm:prSet presAssocID="{F49650C7-25BB-4895-9171-E167187D96BA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8F7837-1E3A-4905-8608-36809E0B2A79}" type="pres">
      <dgm:prSet presAssocID="{F49650C7-25BB-4895-9171-E167187D96BA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409694-C2FA-4515-8AB5-61C5F31B8F09}" type="pres">
      <dgm:prSet presAssocID="{2855286A-57B5-446D-9659-15EB0475D7CB}" presName="sp" presStyleCnt="0"/>
      <dgm:spPr/>
    </dgm:pt>
    <dgm:pt modelId="{DD953B3E-1880-482C-BCFA-CD44EBB856E1}" type="pres">
      <dgm:prSet presAssocID="{8826E27E-344F-43EF-B773-787B463B2B49}" presName="composite" presStyleCnt="0"/>
      <dgm:spPr/>
    </dgm:pt>
    <dgm:pt modelId="{A23EC147-C44E-43A2-B9C6-E87BDE80DF58}" type="pres">
      <dgm:prSet presAssocID="{8826E27E-344F-43EF-B773-787B463B2B49}" presName="parentText" presStyleLbl="alignNode1" presStyleIdx="3" presStyleCnt="4" custLinFactNeighborX="-8978" custLinFactNeighborY="16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FED279-CFDE-4521-B72D-A62EE86563F6}" type="pres">
      <dgm:prSet presAssocID="{8826E27E-344F-43EF-B773-787B463B2B49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9F535E-723E-4EF9-AFAB-0E080D18F4A2}" type="presOf" srcId="{27CA51D4-465F-4F7A-AD22-2DEBD4EA2EC1}" destId="{7453849F-C955-4245-A5CB-1C1CB84C7FBF}" srcOrd="0" destOrd="0" presId="urn:microsoft.com/office/officeart/2005/8/layout/chevron2"/>
    <dgm:cxn modelId="{CEFC60BD-8B16-4F25-A9CE-59BA3805E5EB}" type="presOf" srcId="{A260BE17-66C6-49D6-9B15-621E27BB8AA8}" destId="{64FED279-CFDE-4521-B72D-A62EE86563F6}" srcOrd="0" destOrd="0" presId="urn:microsoft.com/office/officeart/2005/8/layout/chevron2"/>
    <dgm:cxn modelId="{410BA349-F953-493E-B30D-7804208103C3}" type="presOf" srcId="{F3732164-5C4B-4FAB-9DCB-9B3906713856}" destId="{560290B6-6B83-4DE4-A89E-5CD3CB687AB9}" srcOrd="0" destOrd="0" presId="urn:microsoft.com/office/officeart/2005/8/layout/chevron2"/>
    <dgm:cxn modelId="{E5660F53-169D-4D3F-96CB-0B90FB6B3508}" type="presOf" srcId="{F49650C7-25BB-4895-9171-E167187D96BA}" destId="{7C36CB5A-38E3-42D4-8FE8-569DD73B728E}" srcOrd="0" destOrd="0" presId="urn:microsoft.com/office/officeart/2005/8/layout/chevron2"/>
    <dgm:cxn modelId="{8C7FD23C-2497-42EC-9C03-691F1D6455E5}" srcId="{06584DDA-2CF5-4204-8685-9B21ACBC40C6}" destId="{DF634C0D-500D-4CED-A454-C4BDF7BCAB71}" srcOrd="0" destOrd="0" parTransId="{6FE97C28-1E99-4214-BDE8-6866066D14FD}" sibTransId="{7D20CEB6-D7DB-415D-B922-F3B15A3FD939}"/>
    <dgm:cxn modelId="{20FAFCD2-92C7-4170-833E-5D6010184A91}" srcId="{F3732164-5C4B-4FAB-9DCB-9B3906713856}" destId="{492BA6B9-F35F-4749-8364-0F1CDA1A9A40}" srcOrd="0" destOrd="0" parTransId="{B2B7C3A0-57E0-4406-800A-DCFA421AA59F}" sibTransId="{F1CB70A7-7B8D-477D-AEA1-DA3BE8B3B437}"/>
    <dgm:cxn modelId="{D282B277-128F-4458-B252-B83F9F6B07D0}" srcId="{8826E27E-344F-43EF-B773-787B463B2B49}" destId="{A260BE17-66C6-49D6-9B15-621E27BB8AA8}" srcOrd="0" destOrd="0" parTransId="{1078FC71-8FD4-4256-A9BA-ED6F38142615}" sibTransId="{938EDE7F-CA4F-4FF4-B6EA-5848C5E06BAA}"/>
    <dgm:cxn modelId="{79B77798-6D70-41D4-ABCF-735018B36739}" srcId="{27CA51D4-465F-4F7A-AD22-2DEBD4EA2EC1}" destId="{8826E27E-344F-43EF-B773-787B463B2B49}" srcOrd="3" destOrd="0" parTransId="{35B7E867-8727-4C5B-B6C3-B074F74049BB}" sibTransId="{10BB08FA-B2CB-4276-B4A1-8E36FB7F9CAA}"/>
    <dgm:cxn modelId="{DE11C0B4-E87B-478E-B1D7-353A96E4730D}" srcId="{27CA51D4-465F-4F7A-AD22-2DEBD4EA2EC1}" destId="{06584DDA-2CF5-4204-8685-9B21ACBC40C6}" srcOrd="1" destOrd="0" parTransId="{3D2964E1-D752-4EBD-8289-FB2A2ED1529E}" sibTransId="{11955AD0-B1EC-4BE5-BA1E-E79A6A6A59FA}"/>
    <dgm:cxn modelId="{47459233-2CAB-4C35-B8E3-3DD2E62A3656}" type="presOf" srcId="{DF634C0D-500D-4CED-A454-C4BDF7BCAB71}" destId="{C9A388CF-2E91-4392-AEA0-05BE04FF36A1}" srcOrd="0" destOrd="0" presId="urn:microsoft.com/office/officeart/2005/8/layout/chevron2"/>
    <dgm:cxn modelId="{310FF850-B521-445F-8475-74CCC461424D}" type="presOf" srcId="{8826E27E-344F-43EF-B773-787B463B2B49}" destId="{A23EC147-C44E-43A2-B9C6-E87BDE80DF58}" srcOrd="0" destOrd="0" presId="urn:microsoft.com/office/officeart/2005/8/layout/chevron2"/>
    <dgm:cxn modelId="{9250BB84-A3C3-4E56-BDD0-4D57BA678C5C}" srcId="{27CA51D4-465F-4F7A-AD22-2DEBD4EA2EC1}" destId="{F49650C7-25BB-4895-9171-E167187D96BA}" srcOrd="2" destOrd="0" parTransId="{9051F73A-C7D5-4CF0-9CFF-51A88308D725}" sibTransId="{2855286A-57B5-446D-9659-15EB0475D7CB}"/>
    <dgm:cxn modelId="{06FCEC8F-6EC5-41B4-938C-F6603DD1926B}" type="presOf" srcId="{C90A8CC9-ADD8-4E7A-8068-1693683E5D43}" destId="{8C8F7837-1E3A-4905-8608-36809E0B2A79}" srcOrd="0" destOrd="0" presId="urn:microsoft.com/office/officeart/2005/8/layout/chevron2"/>
    <dgm:cxn modelId="{2138887E-28AD-4A6A-BF19-6542DD84A2FA}" srcId="{27CA51D4-465F-4F7A-AD22-2DEBD4EA2EC1}" destId="{F3732164-5C4B-4FAB-9DCB-9B3906713856}" srcOrd="0" destOrd="0" parTransId="{270DB5FD-8D28-4320-AE5A-A1AD7C587B60}" sibTransId="{5A05B751-E4D0-4F1F-B57A-FCEE3B8D77FE}"/>
    <dgm:cxn modelId="{75F14208-2E97-4C2F-85C7-4D7EA46B350D}" srcId="{F49650C7-25BB-4895-9171-E167187D96BA}" destId="{C90A8CC9-ADD8-4E7A-8068-1693683E5D43}" srcOrd="0" destOrd="0" parTransId="{C3EDBFEE-632C-4E87-9ED2-E4170E61DDC0}" sibTransId="{6D942C8D-CC90-440F-B940-F47015D84FA2}"/>
    <dgm:cxn modelId="{5A9831D0-8C50-4493-9B16-DE7DBF03DD8B}" type="presOf" srcId="{06584DDA-2CF5-4204-8685-9B21ACBC40C6}" destId="{68E1EA8D-B99A-4E0F-9DCB-8D07706F38F6}" srcOrd="0" destOrd="0" presId="urn:microsoft.com/office/officeart/2005/8/layout/chevron2"/>
    <dgm:cxn modelId="{B525AD8C-873C-49B7-8477-42D0B693C3A4}" type="presOf" srcId="{492BA6B9-F35F-4749-8364-0F1CDA1A9A40}" destId="{02842844-2E50-483D-A5A2-E97785C60DC6}" srcOrd="0" destOrd="0" presId="urn:microsoft.com/office/officeart/2005/8/layout/chevron2"/>
    <dgm:cxn modelId="{D58E494F-ACB5-4A64-924D-8DE70A8FB9FF}" type="presParOf" srcId="{7453849F-C955-4245-A5CB-1C1CB84C7FBF}" destId="{7231E4E3-88F0-4A44-91A8-6D496F93623C}" srcOrd="0" destOrd="0" presId="urn:microsoft.com/office/officeart/2005/8/layout/chevron2"/>
    <dgm:cxn modelId="{13A152F0-3C32-4301-8971-267428269EDA}" type="presParOf" srcId="{7231E4E3-88F0-4A44-91A8-6D496F93623C}" destId="{560290B6-6B83-4DE4-A89E-5CD3CB687AB9}" srcOrd="0" destOrd="0" presId="urn:microsoft.com/office/officeart/2005/8/layout/chevron2"/>
    <dgm:cxn modelId="{8B61A7E4-8C22-45F9-9811-E0C09A579086}" type="presParOf" srcId="{7231E4E3-88F0-4A44-91A8-6D496F93623C}" destId="{02842844-2E50-483D-A5A2-E97785C60DC6}" srcOrd="1" destOrd="0" presId="urn:microsoft.com/office/officeart/2005/8/layout/chevron2"/>
    <dgm:cxn modelId="{D47A4654-0540-449C-BD6F-E3840046362E}" type="presParOf" srcId="{7453849F-C955-4245-A5CB-1C1CB84C7FBF}" destId="{FDF011F1-204D-43E3-AC41-D3D87DDB8B7C}" srcOrd="1" destOrd="0" presId="urn:microsoft.com/office/officeart/2005/8/layout/chevron2"/>
    <dgm:cxn modelId="{1A0501D3-FC1C-4A53-B111-D533C2B7DB37}" type="presParOf" srcId="{7453849F-C955-4245-A5CB-1C1CB84C7FBF}" destId="{7808D10E-FECF-4D7C-897A-0B57914051C5}" srcOrd="2" destOrd="0" presId="urn:microsoft.com/office/officeart/2005/8/layout/chevron2"/>
    <dgm:cxn modelId="{A7B2C54C-2685-4554-9893-D13ECB12B957}" type="presParOf" srcId="{7808D10E-FECF-4D7C-897A-0B57914051C5}" destId="{68E1EA8D-B99A-4E0F-9DCB-8D07706F38F6}" srcOrd="0" destOrd="0" presId="urn:microsoft.com/office/officeart/2005/8/layout/chevron2"/>
    <dgm:cxn modelId="{0B34AD52-82D5-4588-8217-B6085466B52D}" type="presParOf" srcId="{7808D10E-FECF-4D7C-897A-0B57914051C5}" destId="{C9A388CF-2E91-4392-AEA0-05BE04FF36A1}" srcOrd="1" destOrd="0" presId="urn:microsoft.com/office/officeart/2005/8/layout/chevron2"/>
    <dgm:cxn modelId="{E89669F8-024E-4951-B02A-288880377EB2}" type="presParOf" srcId="{7453849F-C955-4245-A5CB-1C1CB84C7FBF}" destId="{D96B4D19-898E-42AC-A21D-393E52CC9AC6}" srcOrd="3" destOrd="0" presId="urn:microsoft.com/office/officeart/2005/8/layout/chevron2"/>
    <dgm:cxn modelId="{3658317C-1FC3-42BA-9B5D-C8245EA1D84B}" type="presParOf" srcId="{7453849F-C955-4245-A5CB-1C1CB84C7FBF}" destId="{A0A0FED7-8ECB-42F2-AD3C-F7AFA10E5483}" srcOrd="4" destOrd="0" presId="urn:microsoft.com/office/officeart/2005/8/layout/chevron2"/>
    <dgm:cxn modelId="{9D74D23E-7727-4576-8FE5-E9241ADD1AE1}" type="presParOf" srcId="{A0A0FED7-8ECB-42F2-AD3C-F7AFA10E5483}" destId="{7C36CB5A-38E3-42D4-8FE8-569DD73B728E}" srcOrd="0" destOrd="0" presId="urn:microsoft.com/office/officeart/2005/8/layout/chevron2"/>
    <dgm:cxn modelId="{2903D011-F838-4ED9-91E4-4585657AF00F}" type="presParOf" srcId="{A0A0FED7-8ECB-42F2-AD3C-F7AFA10E5483}" destId="{8C8F7837-1E3A-4905-8608-36809E0B2A79}" srcOrd="1" destOrd="0" presId="urn:microsoft.com/office/officeart/2005/8/layout/chevron2"/>
    <dgm:cxn modelId="{AEA2E27B-E858-452F-BDFC-0880AB903F7F}" type="presParOf" srcId="{7453849F-C955-4245-A5CB-1C1CB84C7FBF}" destId="{2E409694-C2FA-4515-8AB5-61C5F31B8F09}" srcOrd="5" destOrd="0" presId="urn:microsoft.com/office/officeart/2005/8/layout/chevron2"/>
    <dgm:cxn modelId="{3E8F2B21-3229-4565-B125-A6A2635C3996}" type="presParOf" srcId="{7453849F-C955-4245-A5CB-1C1CB84C7FBF}" destId="{DD953B3E-1880-482C-BCFA-CD44EBB856E1}" srcOrd="6" destOrd="0" presId="urn:microsoft.com/office/officeart/2005/8/layout/chevron2"/>
    <dgm:cxn modelId="{241BD0D6-9360-4359-A546-677BD62F8C5F}" type="presParOf" srcId="{DD953B3E-1880-482C-BCFA-CD44EBB856E1}" destId="{A23EC147-C44E-43A2-B9C6-E87BDE80DF58}" srcOrd="0" destOrd="0" presId="urn:microsoft.com/office/officeart/2005/8/layout/chevron2"/>
    <dgm:cxn modelId="{3728E5E8-5A20-4AC7-8034-DACB823735E0}" type="presParOf" srcId="{DD953B3E-1880-482C-BCFA-CD44EBB856E1}" destId="{64FED279-CFDE-4521-B72D-A62EE86563F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1B041-7B6F-D24D-B34A-571950554E9D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3874CC-BBB6-0747-9ECD-D67AC687CB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668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60929B-AA08-48F3-8DB2-E3F583D703F8}" type="slidenum">
              <a:rPr lang="ru-RU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03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F69E7E-1463-4D5D-A558-540AAECBB75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79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999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F69E7E-1463-4D5D-A558-540AAECBB75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304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F69E7E-1463-4D5D-A558-540AAECBB75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015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556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F69E7E-1463-4D5D-A558-540AAECBB757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854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655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1748" name="Номер слайда 3"/>
          <p:cNvSpPr txBox="1">
            <a:spLocks noGrp="1"/>
          </p:cNvSpPr>
          <p:nvPr/>
        </p:nvSpPr>
        <p:spPr bwMode="auto">
          <a:xfrm>
            <a:off x="3885453" y="8684899"/>
            <a:ext cx="2970946" cy="457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20" tIns="45660" rIns="91320" bIns="45660" anchor="b"/>
          <a:lstStyle/>
          <a:p>
            <a:pPr algn="r" eaLnBrk="1" hangingPunct="1"/>
            <a:fld id="{41077970-B5BF-4EBE-A377-F4323AC1CA22}" type="slidenum">
              <a:rPr lang="ru-RU" altLang="ru-RU" sz="1200"/>
              <a:pPr algn="r" eaLnBrk="1" hangingPunct="1"/>
              <a:t>21</a:t>
            </a:fld>
            <a:endParaRPr lang="ru-RU" altLang="ru-RU" sz="1200"/>
          </a:p>
        </p:txBody>
      </p:sp>
    </p:spTree>
    <p:extLst>
      <p:ext uri="{BB962C8B-B14F-4D97-AF65-F5344CB8AC3E}">
        <p14:creationId xmlns:p14="http://schemas.microsoft.com/office/powerpoint/2010/main" val="12406871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29700" name="Номер слайда 3"/>
          <p:cNvSpPr txBox="1">
            <a:spLocks noGrp="1"/>
          </p:cNvSpPr>
          <p:nvPr/>
        </p:nvSpPr>
        <p:spPr bwMode="auto">
          <a:xfrm>
            <a:off x="3883852" y="8684900"/>
            <a:ext cx="2972547" cy="457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20" tIns="45660" rIns="91320" bIns="45660" anchor="b"/>
          <a:lstStyle/>
          <a:p>
            <a:pPr algn="r" eaLnBrk="1" hangingPunct="1"/>
            <a:fld id="{AC4FF20D-F47C-4F30-8DAA-9F588A59069E}" type="slidenum">
              <a:rPr lang="ru-RU" altLang="ru-RU" sz="1200"/>
              <a:pPr algn="r" eaLnBrk="1" hangingPunct="1"/>
              <a:t>23</a:t>
            </a:fld>
            <a:endParaRPr lang="ru-RU" altLang="ru-RU" sz="1200"/>
          </a:p>
        </p:txBody>
      </p:sp>
    </p:spTree>
    <p:extLst>
      <p:ext uri="{BB962C8B-B14F-4D97-AF65-F5344CB8AC3E}">
        <p14:creationId xmlns:p14="http://schemas.microsoft.com/office/powerpoint/2010/main" val="505441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1748" name="Номер слайда 3"/>
          <p:cNvSpPr txBox="1">
            <a:spLocks noGrp="1"/>
          </p:cNvSpPr>
          <p:nvPr/>
        </p:nvSpPr>
        <p:spPr bwMode="auto">
          <a:xfrm>
            <a:off x="3885453" y="8684899"/>
            <a:ext cx="2970946" cy="457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20" tIns="45660" rIns="91320" bIns="45660" anchor="b"/>
          <a:lstStyle/>
          <a:p>
            <a:pPr algn="r" eaLnBrk="1" hangingPunct="1"/>
            <a:fld id="{41077970-B5BF-4EBE-A377-F4323AC1CA22}" type="slidenum">
              <a:rPr lang="ru-RU" altLang="ru-RU" sz="1200"/>
              <a:pPr algn="r" eaLnBrk="1" hangingPunct="1"/>
              <a:t>25</a:t>
            </a:fld>
            <a:endParaRPr lang="ru-RU" altLang="ru-RU" sz="1200"/>
          </a:p>
        </p:txBody>
      </p:sp>
    </p:spTree>
    <p:extLst>
      <p:ext uri="{BB962C8B-B14F-4D97-AF65-F5344CB8AC3E}">
        <p14:creationId xmlns:p14="http://schemas.microsoft.com/office/powerpoint/2010/main" val="2585964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1748" name="Номер слайда 3"/>
          <p:cNvSpPr txBox="1">
            <a:spLocks noGrp="1"/>
          </p:cNvSpPr>
          <p:nvPr/>
        </p:nvSpPr>
        <p:spPr bwMode="auto">
          <a:xfrm>
            <a:off x="3885453" y="8684899"/>
            <a:ext cx="2970946" cy="457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20" tIns="45660" rIns="91320" bIns="45660" anchor="b"/>
          <a:lstStyle/>
          <a:p>
            <a:pPr algn="r" eaLnBrk="1" hangingPunct="1"/>
            <a:fld id="{41077970-B5BF-4EBE-A377-F4323AC1CA22}" type="slidenum">
              <a:rPr lang="ru-RU" altLang="ru-RU" sz="1200"/>
              <a:pPr algn="r" eaLnBrk="1" hangingPunct="1"/>
              <a:t>26</a:t>
            </a:fld>
            <a:endParaRPr lang="ru-RU" altLang="ru-RU" sz="1200"/>
          </a:p>
        </p:txBody>
      </p:sp>
    </p:spTree>
    <p:extLst>
      <p:ext uri="{BB962C8B-B14F-4D97-AF65-F5344CB8AC3E}">
        <p14:creationId xmlns:p14="http://schemas.microsoft.com/office/powerpoint/2010/main" val="62030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60929B-AA08-48F3-8DB2-E3F583D703F8}" type="slidenum">
              <a:rPr lang="ru-RU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390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503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4116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472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452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3411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60929B-AA08-48F3-8DB2-E3F583D703F8}" type="slidenum">
              <a:rPr lang="ru-RU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6969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4698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1207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B9308-8B87-4B03-9A25-D615E40DDA62}" type="slidenum">
              <a:rPr lang="ru-RU" smtClean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649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979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086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972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072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23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85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10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068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57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08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1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ного текст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/>
              <a:t>3</a:t>
            </a:r>
            <a:endParaRPr lang="en-US" dirty="0"/>
          </a:p>
        </p:txBody>
      </p:sp>
      <p:sp>
        <p:nvSpPr>
          <p:cNvPr id="8" name="Freeform 5"/>
          <p:cNvSpPr>
            <a:spLocks/>
          </p:cNvSpPr>
          <p:nvPr userDrawn="1"/>
        </p:nvSpPr>
        <p:spPr bwMode="auto">
          <a:xfrm>
            <a:off x="4" y="919"/>
            <a:ext cx="12191999" cy="6092381"/>
          </a:xfrm>
          <a:custGeom>
            <a:avLst/>
            <a:gdLst>
              <a:gd name="T0" fmla="*/ 0 w 2976"/>
              <a:gd name="T1" fmla="*/ 2975 h 2975"/>
              <a:gd name="T2" fmla="*/ 0 w 2976"/>
              <a:gd name="T3" fmla="*/ 2975 h 2975"/>
              <a:gd name="T4" fmla="*/ 2976 w 2976"/>
              <a:gd name="T5" fmla="*/ 2975 h 2975"/>
              <a:gd name="T6" fmla="*/ 2976 w 2976"/>
              <a:gd name="T7" fmla="*/ 0 h 2975"/>
              <a:gd name="T8" fmla="*/ 0 w 2976"/>
              <a:gd name="T9" fmla="*/ 0 h 2975"/>
              <a:gd name="T10" fmla="*/ 0 w 2976"/>
              <a:gd name="T11" fmla="*/ 2975 h 29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76" h="2975">
                <a:moveTo>
                  <a:pt x="0" y="2975"/>
                </a:moveTo>
                <a:lnTo>
                  <a:pt x="0" y="2975"/>
                </a:lnTo>
                <a:lnTo>
                  <a:pt x="2976" y="2975"/>
                </a:lnTo>
                <a:lnTo>
                  <a:pt x="2976" y="0"/>
                </a:lnTo>
                <a:lnTo>
                  <a:pt x="0" y="0"/>
                </a:lnTo>
                <a:lnTo>
                  <a:pt x="0" y="2975"/>
                </a:lnTo>
                <a:close/>
              </a:path>
            </a:pathLst>
          </a:custGeom>
          <a:solidFill>
            <a:srgbClr val="FEFEF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 u="sng"/>
          </a:p>
        </p:txBody>
      </p:sp>
    </p:spTree>
    <p:extLst>
      <p:ext uri="{BB962C8B-B14F-4D97-AF65-F5344CB8AC3E}">
        <p14:creationId xmlns:p14="http://schemas.microsoft.com/office/powerpoint/2010/main" val="984164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D5B24-8B0D-457B-AB7A-B12E30AF372B}" type="datetime1">
              <a:rPr lang="ru-RU" smtClean="0"/>
              <a:pPr>
                <a:defRPr/>
              </a:pPr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C2717-3005-4DA4-8CCE-B3B7D5180F0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371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8E7F6-9FB9-44A2-A689-A813BF93DC33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0062A8-D431-4A5E-93A6-7E2E83332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34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42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a-centr.ru/work/files/9229/icon1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393" y="3076327"/>
            <a:ext cx="6079304" cy="341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07108" y="1988840"/>
            <a:ext cx="10905067" cy="260224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sz="2400" dirty="0">
                <a:solidFill>
                  <a:schemeClr val="tx2"/>
                </a:solidFill>
                <a:latin typeface="Arial Narrow" pitchFamily="34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Arial Narrow" pitchFamily="34" charset="0"/>
              </a:rPr>
            </a:br>
            <a:r>
              <a:rPr lang="ru-RU" sz="2400" dirty="0">
                <a:solidFill>
                  <a:schemeClr val="tx2"/>
                </a:solidFill>
                <a:latin typeface="Arial Narrow" pitchFamily="34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Arial Narrow" pitchFamily="34" charset="0"/>
              </a:rPr>
            </a:br>
            <a:endParaRPr lang="ru-RU" sz="2133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3127" y="1327120"/>
            <a:ext cx="123366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Профессиональные 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стандарты и 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независимая </a:t>
            </a:r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квалификации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Добровольность и обязательность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803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6E4B41-25E2-2A42-8C2D-524333E9D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375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национальной системе квалификаций</a:t>
            </a:r>
          </a:p>
        </p:txBody>
      </p:sp>
    </p:spTree>
    <p:extLst>
      <p:ext uri="{BB962C8B-B14F-4D97-AF65-F5344CB8AC3E}">
        <p14:creationId xmlns:p14="http://schemas.microsoft.com/office/powerpoint/2010/main" val="3984582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260649"/>
            <a:ext cx="10972483" cy="756735"/>
          </a:xfrm>
        </p:spPr>
        <p:txBody>
          <a:bodyPr>
            <a:noAutofit/>
          </a:bodyPr>
          <a:lstStyle/>
          <a:p>
            <a:pPr algn="ctr"/>
            <a:r>
              <a:rPr lang="ru-RU" sz="2667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Предпосылки возникновения национальной системы квалификаций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7596" y="1560932"/>
            <a:ext cx="9156681" cy="4525963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Скорость изменения данных очень возросла </a:t>
            </a: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</a:t>
            </a: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 изменяются виды деятельности, технологии, потребности</a:t>
            </a:r>
          </a:p>
          <a:p>
            <a:pPr lvl="0">
              <a:lnSpc>
                <a:spcPct val="150000"/>
              </a:lnSpc>
            </a:pPr>
            <a:endParaRPr lang="ru-RU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Обучение традиционными методами сильно отстает от реальных потребностей. Работодатель получает специалиста, которого необходимо доучивать на рабочем месте </a:t>
            </a:r>
          </a:p>
          <a:p>
            <a:pPr lvl="0">
              <a:lnSpc>
                <a:spcPct val="150000"/>
              </a:lnSpc>
            </a:pPr>
            <a:endParaRPr lang="ru-RU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Устаревают и тарифные справочники: ЕКС и ЕТКС не соответствуют реальным должностным инструкциям</a:t>
            </a:r>
          </a:p>
          <a:p>
            <a:pPr lvl="0">
              <a:lnSpc>
                <a:spcPct val="150000"/>
              </a:lnSpc>
            </a:pPr>
            <a:endParaRPr lang="ru-RU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4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C73DEF-B717-4345-BB42-9F861A3BDD5D}" type="slidenum">
              <a:rPr lang="ru-RU" altLang="ru-RU" smtClean="0"/>
              <a:pPr>
                <a:defRPr/>
              </a:pPr>
              <a:t>3</a:t>
            </a:fld>
            <a:endParaRPr lang="ru-RU" alt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20" y="1600203"/>
            <a:ext cx="1772112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19" y="2999727"/>
            <a:ext cx="1779924" cy="161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39" y="4812947"/>
            <a:ext cx="1432676" cy="143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054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5080934" y="275882"/>
            <a:ext cx="6586491" cy="12861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b" anchorCtr="0" compatLnSpc="1">
            <a:prstTxWarp prst="textNoShape">
              <a:avLst/>
            </a:prstTxWarp>
            <a:normAutofit lnSpcReduction="10000"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kumimoji="1" sz="4400" kern="1200">
                <a:solidFill>
                  <a:schemeClr val="tx1"/>
                </a:solidFill>
                <a:latin typeface="+mj-lt"/>
                <a:ea typeface="Arial" charset="0"/>
                <a:cs typeface="Arial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l" defTabSz="914400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Реакция государства – создание Национальной системы квалификаций</a:t>
            </a:r>
          </a:p>
        </p:txBody>
      </p:sp>
      <p:pic>
        <p:nvPicPr>
          <p:cNvPr id="11" name="Picture 2" descr="https://upload.wikimedia.org/wikipedia/commons/thumb/4/45/Vladimir_Putin_-_2006.jpg/200px-Vladimir_Putin_-_2006.jpg">
            <a:extLst>
              <a:ext uri="{FF2B5EF4-FFF2-40B4-BE49-F238E27FC236}">
                <a16:creationId xmlns="" xmlns:a16="http://schemas.microsoft.com/office/drawing/2014/main" id="{8ACC1B6E-84BE-544A-B8B3-CA52E80541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" r="1500" b="-2"/>
          <a:stretch/>
        </p:blipFill>
        <p:spPr bwMode="auto">
          <a:xfrm>
            <a:off x="0" y="0"/>
            <a:ext cx="4465122" cy="58045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Connector 15">
            <a:extLst>
              <a:ext uri="{FF2B5EF4-FFF2-40B4-BE49-F238E27FC236}">
                <a16:creationId xmlns="" xmlns:a16="http://schemas.microsoft.com/office/drawing/2014/main" id="{A7F400EE-A8A5-48AF-B4D6-291B52C6F0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07D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бъект 2"/>
          <p:cNvSpPr txBox="1">
            <a:spLocks/>
          </p:cNvSpPr>
          <p:nvPr/>
        </p:nvSpPr>
        <p:spPr bwMode="auto">
          <a:xfrm>
            <a:off x="4840976" y="2438400"/>
            <a:ext cx="7010598" cy="422639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Arial" charset="0"/>
                <a:cs typeface="Arial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Arial" charset="0"/>
                <a:cs typeface="Arial" panose="020B0604020202020204" pitchFamily="34" charset="0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Arial" charset="0"/>
                <a:cs typeface="Arial" panose="020B0604020202020204" pitchFamily="34" charset="0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Arial" charset="0"/>
                <a:cs typeface="Arial" panose="020B0604020202020204" pitchFamily="34" charset="0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Arial" charset="0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28600" defTabSz="914400" eaLnBrk="1" hangingPunct="1">
              <a:lnSpc>
                <a:spcPct val="90000"/>
              </a:lnSpc>
            </a:pPr>
            <a:r>
              <a:rPr lang="en-US" sz="20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Ключевые характеристики национальной системы квалификаций:</a:t>
            </a:r>
          </a:p>
          <a:p>
            <a:pPr indent="-228600" defTabSz="914400" eaLnBrk="1" hangingPunct="1">
              <a:lnSpc>
                <a:spcPct val="90000"/>
              </a:lnSpc>
            </a:pPr>
            <a:r>
              <a:rPr lang="en-US" sz="20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работодатель плотно привлекается к формированию профстандартов </a:t>
            </a:r>
            <a:r>
              <a:rPr lang="en-US" sz="20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(т.е. формирует требования: КТО ему нужен и ЧТО он должен знать/уметь)</a:t>
            </a:r>
          </a:p>
          <a:p>
            <a:pPr indent="-228600" defTabSz="914400" eaLnBrk="1" hangingPunct="1">
              <a:lnSpc>
                <a:spcPct val="90000"/>
              </a:lnSpc>
            </a:pPr>
            <a:r>
              <a:rPr lang="en-US" sz="20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единые понятийные категории, принципы, методические подходы</a:t>
            </a:r>
          </a:p>
          <a:p>
            <a:pPr indent="-228600" defTabSz="914400" eaLnBrk="1" hangingPunct="1">
              <a:lnSpc>
                <a:spcPct val="90000"/>
              </a:lnSpc>
            </a:pPr>
            <a:r>
              <a:rPr lang="en-US" sz="20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стандартизация классификаторов в сферах труда и образования</a:t>
            </a:r>
          </a:p>
          <a:p>
            <a:pPr indent="-228600" defTabSz="914400" eaLnBrk="1" hangingPunct="1">
              <a:lnSpc>
                <a:spcPct val="90000"/>
              </a:lnSpc>
            </a:pPr>
            <a:r>
              <a:rPr lang="en-US" sz="20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добавляется независимый элемент, отвечающий за контроль качества обучения – </a:t>
            </a:r>
            <a:r>
              <a:rPr lang="en-US" sz="20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независимая оценка квалификаций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25C73DEF-B717-4345-BB42-9F861A3BDD5D}" type="slidenum">
              <a:rPr lang="en-US" alt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4</a:t>
            </a:fld>
            <a:endParaRPr lang="en-US" altLang="ru-RU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15" name="Прямоугольник 1">
            <a:extLst>
              <a:ext uri="{FF2B5EF4-FFF2-40B4-BE49-F238E27FC236}">
                <a16:creationId xmlns="" xmlns:a16="http://schemas.microsoft.com/office/drawing/2014/main" id="{2FF2B212-0742-8A4E-ADDA-F51DA97E8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7704" y="5380672"/>
            <a:ext cx="4690753" cy="1477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«…Необходимо ориентироваться на самые передовые рубежи в подготовке инженеров и рабочих, строить на их основе профессиональные и образовательные стандарты»</a:t>
            </a:r>
          </a:p>
        </p:txBody>
      </p:sp>
    </p:spTree>
    <p:extLst>
      <p:ext uri="{BB962C8B-B14F-4D97-AF65-F5344CB8AC3E}">
        <p14:creationId xmlns:p14="http://schemas.microsoft.com/office/powerpoint/2010/main" val="2524727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авнобедренный треугольник 5"/>
          <p:cNvSpPr/>
          <p:nvPr/>
        </p:nvSpPr>
        <p:spPr>
          <a:xfrm>
            <a:off x="186630" y="1612344"/>
            <a:ext cx="6253010" cy="4991656"/>
          </a:xfrm>
          <a:prstGeom prst="triangle">
            <a:avLst>
              <a:gd name="adj" fmla="val 51386"/>
            </a:avLst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53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6630" y="2912781"/>
            <a:ext cx="2440660" cy="9999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РАЗЛИЧНЫЕ ПРИКАЗЫ МИНТРУДА РОССИИ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13135" y="4139990"/>
            <a:ext cx="8178791" cy="246400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Распоряжение Правительства РФ 487р от 31.03.14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 плане по разработке ПС);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РФ № 970 от 23.09.2014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 структуре и правилах разработки ПС)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РФ № 1204 от </a:t>
            </a:r>
            <a:r>
              <a:rPr lang="ru-RU" sz="1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16.11.2016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 правилах проведения процедуры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проф.экзамена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НОК)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РФ № 584 от 27.06.2016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 применении ПС для гос. Организаций и организаций с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гос.участием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13135" y="2682349"/>
            <a:ext cx="7252730" cy="12303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 ПРЕЗИДЕНТА РФ от 16 апреля 2014 года №249</a:t>
            </a:r>
          </a:p>
          <a:p>
            <a:pPr algn="ctr">
              <a:defRPr/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 Национальном совете при Президенте России по профессиональным квалификациям (в редакции от 18 декабря 2016 года </a:t>
            </a: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№676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70625" y="1554327"/>
            <a:ext cx="4145164" cy="9007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ЗАКОН 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 НЕЗАВИСИМОЙ ОЦЕНКЕ КВАЛИФИКАЦИЙ» 238-ФЗ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087466D-2B76-E041-80FD-E39236BC670D}"/>
              </a:ext>
            </a:extLst>
          </p:cNvPr>
          <p:cNvSpPr/>
          <p:nvPr/>
        </p:nvSpPr>
        <p:spPr>
          <a:xfrm>
            <a:off x="1046165" y="111348"/>
            <a:ext cx="10401648" cy="1077228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Нормативная база национальной системы квалификаций</a:t>
            </a:r>
          </a:p>
        </p:txBody>
      </p:sp>
    </p:spTree>
    <p:extLst>
      <p:ext uri="{BB962C8B-B14F-4D97-AF65-F5344CB8AC3E}">
        <p14:creationId xmlns:p14="http://schemas.microsoft.com/office/powerpoint/2010/main" val="3388480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CAFF85C-736D-4045-8C4C-A763FC94F6FC}" type="slidenum">
              <a:rPr lang="en-US" alt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36815" y="1190725"/>
            <a:ext cx="6624736" cy="11200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7829" y="2961491"/>
            <a:ext cx="2456943" cy="1164192"/>
          </a:xfrm>
          <a:prstGeom prst="rect">
            <a:avLst/>
          </a:prstGeom>
          <a:solidFill>
            <a:srgbClr val="AFEA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 по профессиональным квалификациям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39616" y="4489103"/>
            <a:ext cx="2000251" cy="57150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оценки квалификации</a:t>
            </a:r>
          </a:p>
        </p:txBody>
      </p:sp>
      <p:cxnSp>
        <p:nvCxnSpPr>
          <p:cNvPr id="36" name="Прямая со стрелкой 35"/>
          <p:cNvCxnSpPr>
            <a:stCxn id="5" idx="2"/>
            <a:endCxn id="11" idx="0"/>
          </p:cNvCxnSpPr>
          <p:nvPr/>
        </p:nvCxnSpPr>
        <p:spPr>
          <a:xfrm flipH="1">
            <a:off x="1846299" y="2310783"/>
            <a:ext cx="3102885" cy="6507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5" idx="2"/>
            <a:endCxn id="46" idx="0"/>
          </p:cNvCxnSpPr>
          <p:nvPr/>
        </p:nvCxnSpPr>
        <p:spPr>
          <a:xfrm>
            <a:off x="4949183" y="2310785"/>
            <a:ext cx="0" cy="64654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5" idx="2"/>
            <a:endCxn id="45" idx="0"/>
          </p:cNvCxnSpPr>
          <p:nvPr/>
        </p:nvCxnSpPr>
        <p:spPr>
          <a:xfrm>
            <a:off x="4949186" y="2310784"/>
            <a:ext cx="3143375" cy="66490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Прямоугольник 198"/>
          <p:cNvSpPr/>
          <p:nvPr/>
        </p:nvSpPr>
        <p:spPr>
          <a:xfrm>
            <a:off x="4986161" y="4490598"/>
            <a:ext cx="2000249" cy="57150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оценки квалификации</a:t>
            </a:r>
          </a:p>
        </p:txBody>
      </p:sp>
      <p:sp>
        <p:nvSpPr>
          <p:cNvPr id="23" name="TextBox 130"/>
          <p:cNvSpPr txBox="1">
            <a:spLocks noChangeArrowheads="1"/>
          </p:cNvSpPr>
          <p:nvPr/>
        </p:nvSpPr>
        <p:spPr bwMode="auto">
          <a:xfrm>
            <a:off x="368271" y="5893978"/>
            <a:ext cx="11719015" cy="97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8" tIns="45725" rIns="91448" bIns="45725">
            <a:spAutoFit/>
          </a:bodyPr>
          <a:lstStyle/>
          <a:p>
            <a:pPr algn="ctr">
              <a:spcAft>
                <a:spcPts val="451"/>
              </a:spcAft>
              <a:defRPr/>
            </a:pPr>
            <a:r>
              <a:rPr lang="ru-RU" sz="2133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Формируемая система квалификаций основана на принципах доверия к ее качеству со стороны работодателей и граждан</a:t>
            </a:r>
            <a:endParaRPr lang="ru-RU" sz="1067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067" kern="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8271" y="264209"/>
            <a:ext cx="11501245" cy="523230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 национальной системы квалификаций</a:t>
            </a:r>
          </a:p>
        </p:txBody>
      </p:sp>
      <p:pic>
        <p:nvPicPr>
          <p:cNvPr id="1026" name="Picture 2" descr="Картинки по запросу национальный совет по профессиональным квалификациям эмблем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644" y="1253240"/>
            <a:ext cx="5823032" cy="99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864089" y="2975683"/>
            <a:ext cx="2456943" cy="1164192"/>
          </a:xfrm>
          <a:prstGeom prst="rect">
            <a:avLst/>
          </a:prstGeom>
          <a:solidFill>
            <a:srgbClr val="AFEA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 по профессиональным квалификациям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3720714" y="2957329"/>
            <a:ext cx="2456943" cy="1164192"/>
          </a:xfrm>
          <a:prstGeom prst="rect">
            <a:avLst/>
          </a:prstGeom>
          <a:solidFill>
            <a:srgbClr val="AFEA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 по профессиональным квалификациям</a:t>
            </a:r>
          </a:p>
        </p:txBody>
      </p:sp>
      <p:pic>
        <p:nvPicPr>
          <p:cNvPr id="1028" name="Picture 4" descr="Картинки по запросу национальное агентство развития квалификаций эмблем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879" y="1988842"/>
            <a:ext cx="2580592" cy="8034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0" name="Прямая со стрелкой 49"/>
          <p:cNvCxnSpPr>
            <a:stCxn id="46" idx="2"/>
            <a:endCxn id="19" idx="0"/>
          </p:cNvCxnSpPr>
          <p:nvPr/>
        </p:nvCxnSpPr>
        <p:spPr>
          <a:xfrm flipH="1">
            <a:off x="3639742" y="4121523"/>
            <a:ext cx="1309441" cy="36758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46" idx="2"/>
            <a:endCxn id="199" idx="0"/>
          </p:cNvCxnSpPr>
          <p:nvPr/>
        </p:nvCxnSpPr>
        <p:spPr>
          <a:xfrm>
            <a:off x="4949186" y="4121524"/>
            <a:ext cx="1037103" cy="3690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7323419" y="4490598"/>
            <a:ext cx="2000251" cy="57150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оценки квалификации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252916" y="4489103"/>
            <a:ext cx="2000251" cy="571500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оценки квалификации</a:t>
            </a:r>
          </a:p>
        </p:txBody>
      </p:sp>
      <p:cxnSp>
        <p:nvCxnSpPr>
          <p:cNvPr id="61" name="Прямая со стрелкой 60"/>
          <p:cNvCxnSpPr>
            <a:stCxn id="46" idx="2"/>
            <a:endCxn id="66" idx="0"/>
          </p:cNvCxnSpPr>
          <p:nvPr/>
        </p:nvCxnSpPr>
        <p:spPr>
          <a:xfrm flipH="1">
            <a:off x="1253042" y="4121523"/>
            <a:ext cx="3696141" cy="36758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46" idx="2"/>
            <a:endCxn id="65" idx="0"/>
          </p:cNvCxnSpPr>
          <p:nvPr/>
        </p:nvCxnSpPr>
        <p:spPr>
          <a:xfrm>
            <a:off x="4949186" y="4121524"/>
            <a:ext cx="3374361" cy="3690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252916" y="5233767"/>
            <a:ext cx="2000251" cy="571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Граждане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8976320" y="5226818"/>
            <a:ext cx="2000251" cy="571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Граждане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722753" y="5236303"/>
            <a:ext cx="2000251" cy="571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553203" y="5236306"/>
            <a:ext cx="2000251" cy="571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Граждане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389567" y="5233766"/>
            <a:ext cx="2000251" cy="571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8" tIns="45725" rIns="91448" bIns="45725" anchor="ctr"/>
          <a:lstStyle/>
          <a:p>
            <a:pPr algn="ctr">
              <a:defRPr/>
            </a:pPr>
            <a:r>
              <a:rPr lang="ru-RU" sz="1467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Работодатели</a:t>
            </a:r>
          </a:p>
        </p:txBody>
      </p:sp>
    </p:spTree>
    <p:extLst>
      <p:ext uri="{BB962C8B-B14F-4D97-AF65-F5344CB8AC3E}">
        <p14:creationId xmlns:p14="http://schemas.microsoft.com/office/powerpoint/2010/main" val="1736849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9300798" y="4851746"/>
            <a:ext cx="2828190" cy="14773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 получили заключение о прохождении профессионального экзамена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27149" y="-242288"/>
            <a:ext cx="1830987" cy="175432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ЦОК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24246" y="4219033"/>
            <a:ext cx="3784190" cy="175432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Советов по профессиональным  квалификациям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96000" y="4084265"/>
            <a:ext cx="2985455" cy="20313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 получили свидтельство о квалификации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540" y="1742919"/>
            <a:ext cx="5508863" cy="120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</a:t>
            </a:r>
          </a:p>
          <a:p>
            <a:pPr algn="just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Утвержденных                      </a:t>
            </a:r>
          </a:p>
          <a:p>
            <a:pPr algn="just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профессиональных стандартов</a:t>
            </a:r>
          </a:p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856" y="3428889"/>
            <a:ext cx="5515259" cy="120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Утвержденных и внесенных </a:t>
            </a: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в реестр квалификаций</a:t>
            </a:r>
          </a:p>
          <a:p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-297543" y="191706"/>
            <a:ext cx="12787086" cy="4309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Национальная система квалификации в цифрах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012" y="1742919"/>
            <a:ext cx="2189207" cy="1168539"/>
          </a:xfrm>
          <a:prstGeom prst="ellipse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1297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980" y="3377945"/>
            <a:ext cx="2486500" cy="1168539"/>
          </a:xfrm>
          <a:prstGeom prst="ellipse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7149" y="3808759"/>
            <a:ext cx="2295611" cy="1341656"/>
          </a:xfrm>
          <a:prstGeom prst="ellipse">
            <a:avLst/>
          </a:prstGeom>
          <a:solidFill>
            <a:srgbClr val="E2F7FC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35000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39942" y="3818869"/>
            <a:ext cx="1864613" cy="995422"/>
          </a:xfrm>
          <a:prstGeom prst="ellipse">
            <a:avLst/>
          </a:prstGeom>
          <a:solidFill>
            <a:srgbClr val="E2F7FC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98944" y="1773987"/>
            <a:ext cx="1913197" cy="995422"/>
          </a:xfrm>
          <a:prstGeom prst="ellipse">
            <a:avLst/>
          </a:prstGeom>
          <a:solidFill>
            <a:srgbClr val="E2F7FC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885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394" y="5012971"/>
            <a:ext cx="1224441" cy="1168539"/>
          </a:xfrm>
          <a:prstGeom prst="ellipse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56885" y="1778196"/>
            <a:ext cx="1463379" cy="995422"/>
          </a:xfrm>
          <a:prstGeom prst="ellipse">
            <a:avLst/>
          </a:prstGeom>
          <a:solidFill>
            <a:srgbClr val="E2F7FC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97755" y="1075206"/>
            <a:ext cx="2731233" cy="64633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ЭКЗАМЕНАЦИОННЫХ </a:t>
            </a:r>
          </a:p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ЦЕНТРОВ</a:t>
            </a:r>
          </a:p>
        </p:txBody>
      </p:sp>
      <p:cxnSp>
        <p:nvCxnSpPr>
          <p:cNvPr id="34" name="Прямая соединительная линия 33">
            <a:extLst>
              <a:ext uri="{FF2B5EF4-FFF2-40B4-BE49-F238E27FC236}">
                <a16:creationId xmlns="" xmlns:a16="http://schemas.microsoft.com/office/drawing/2014/main" id="{878888E1-E3B8-7E47-A99C-10F0F81557CD}"/>
              </a:ext>
            </a:extLst>
          </p:cNvPr>
          <p:cNvCxnSpPr>
            <a:stCxn id="15" idx="5"/>
            <a:endCxn id="11" idx="0"/>
          </p:cNvCxnSpPr>
          <p:nvPr/>
        </p:nvCxnSpPr>
        <p:spPr>
          <a:xfrm>
            <a:off x="7905957" y="2627842"/>
            <a:ext cx="2866292" cy="11910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="" xmlns:a16="http://schemas.microsoft.com/office/drawing/2014/main" id="{D1E91113-2C13-6A48-96FE-B46EBDCB85FD}"/>
              </a:ext>
            </a:extLst>
          </p:cNvPr>
          <p:cNvCxnSpPr>
            <a:stCxn id="15" idx="4"/>
            <a:endCxn id="9" idx="0"/>
          </p:cNvCxnSpPr>
          <p:nvPr/>
        </p:nvCxnSpPr>
        <p:spPr>
          <a:xfrm>
            <a:off x="7388575" y="2773618"/>
            <a:ext cx="186380" cy="103514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="" xmlns:a16="http://schemas.microsoft.com/office/drawing/2014/main" id="{4B26E5B0-0D62-F141-95FF-40B49D357B5B}"/>
              </a:ext>
            </a:extLst>
          </p:cNvPr>
          <p:cNvCxnSpPr>
            <a:stCxn id="15" idx="6"/>
            <a:endCxn id="12" idx="2"/>
          </p:cNvCxnSpPr>
          <p:nvPr/>
        </p:nvCxnSpPr>
        <p:spPr>
          <a:xfrm flipV="1">
            <a:off x="8120264" y="2271698"/>
            <a:ext cx="1778680" cy="42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005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6E4B41-25E2-2A42-8C2D-524333E9D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375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профессиональных </a:t>
            </a:r>
          </a:p>
          <a:p>
            <a:pPr marL="0" indent="0" algn="ctr">
              <a:buNone/>
            </a:pPr>
            <a:r>
              <a:rPr lang="ru-RU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стандартах</a:t>
            </a:r>
          </a:p>
        </p:txBody>
      </p:sp>
    </p:spTree>
    <p:extLst>
      <p:ext uri="{BB962C8B-B14F-4D97-AF65-F5344CB8AC3E}">
        <p14:creationId xmlns:p14="http://schemas.microsoft.com/office/powerpoint/2010/main" val="2647376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0BC1D10-D31D-4083-92D4-1D0DCDA39C53}" type="slidenum">
              <a:rPr lang="ru-RU" altLang="ru-RU" sz="1200">
                <a:solidFill>
                  <a:srgbClr val="7F7F7F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9</a:t>
            </a:fld>
            <a:endParaRPr lang="ru-RU" altLang="ru-RU" sz="1200">
              <a:solidFill>
                <a:srgbClr val="7F7F7F"/>
              </a:solidFill>
              <a:latin typeface="Calibri" panose="020F0502020204030204" pitchFamily="34" charset="0"/>
            </a:endParaRPr>
          </a:p>
        </p:txBody>
      </p:sp>
      <p:sp>
        <p:nvSpPr>
          <p:cNvPr id="61443" name="TextBox 2"/>
          <p:cNvSpPr txBox="1">
            <a:spLocks noChangeArrowheads="1"/>
          </p:cNvSpPr>
          <p:nvPr/>
        </p:nvSpPr>
        <p:spPr bwMode="auto">
          <a:xfrm>
            <a:off x="1721855" y="3694573"/>
            <a:ext cx="8748289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just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Согласно ст. 195.1 Трудового кодекса РФ»: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Профессиональный стандарт – это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квалификации, необходимой работнику для осуществления определенного вида профессиональной деятельности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44" name="Заголовок 1"/>
          <p:cNvSpPr txBox="1">
            <a:spLocks/>
          </p:cNvSpPr>
          <p:nvPr/>
        </p:nvSpPr>
        <p:spPr bwMode="auto">
          <a:xfrm>
            <a:off x="2244437" y="136525"/>
            <a:ext cx="8240787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Профессиональный</a:t>
            </a:r>
            <a:r>
              <a:rPr lang="ru-RU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стандарт - это</a:t>
            </a:r>
            <a:endParaRPr lang="ru-RU" altLang="ru-RU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647" y="1057275"/>
            <a:ext cx="1763431" cy="2571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428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7075" y="0"/>
            <a:ext cx="8094925" cy="534419"/>
          </a:xfrm>
        </p:spPr>
        <p:txBody>
          <a:bodyPr>
            <a:no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цифры</a:t>
            </a:r>
            <a:b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E480-5C73-46E0-8641-7D65DD22AC16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8990" y="836713"/>
            <a:ext cx="2310625" cy="58078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состоянию на 17 ноября 2019 г. утверждено </a:t>
            </a:r>
            <a:r>
              <a:rPr lang="ru-RU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297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профстандартов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46728" y="852025"/>
            <a:ext cx="2749947" cy="5781303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Упорядочивание нормативной базы по профессиональным квалификациям в связи с принятием профстандартов:</a:t>
            </a:r>
          </a:p>
          <a:p>
            <a:pPr algn="ctr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Отменены 55 параграфов ЕТКС (в области сварки)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Исключены 3 должности из общеотраслевого раздела ЕКС (например, заведующая машинописным бюро)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• Исключены 3 должности из ЕКС в сфере здравоохранении (например, директор фармацевтической организации, заведующий аптечным складом)</a:t>
            </a:r>
            <a:endParaRPr lang="ru-RU" dirty="0"/>
          </a:p>
          <a:p>
            <a:pPr>
              <a:spcBef>
                <a:spcPts val="600"/>
              </a:spcBef>
            </a:pPr>
            <a:endParaRPr lang="ru-RU" dirty="0"/>
          </a:p>
          <a:p>
            <a:pPr algn="ctr">
              <a:spcBef>
                <a:spcPts val="600"/>
              </a:spcBef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250341" y="863218"/>
            <a:ext cx="2655736" cy="5781303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Наибольшая обеспеченность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профстандартами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на сегодняшний день: </a:t>
            </a: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строительство,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металлургия,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металлообработка,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машиностроение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судостроение,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деревообработка,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железнодорожный транспорт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Недостаточная обеспеченность: 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легкая промышленность,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 производство пищевой продукции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840733" y="849964"/>
            <a:ext cx="2952328" cy="58078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67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867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67" b="1" dirty="0">
                <a:latin typeface="Arial" panose="020B0604020202020204" pitchFamily="34" charset="0"/>
                <a:cs typeface="Arial" panose="020B0604020202020204" pitchFamily="34" charset="0"/>
              </a:rPr>
              <a:t>Организационные мероприятия по внедрению профстандартов (в % организаций):</a:t>
            </a:r>
          </a:p>
          <a:p>
            <a:endParaRPr lang="ru-RU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33% - проверка соответствия квалификаций работников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29% - организация профессиональной подготовки участников требованиям профессиональных стандартов 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38% - обновление должностных обязанностей.</a:t>
            </a:r>
          </a:p>
          <a:p>
            <a:pPr algn="ctr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294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928" y="0"/>
            <a:ext cx="11904181" cy="534419"/>
          </a:xfrm>
        </p:spPr>
        <p:txBody>
          <a:bodyPr>
            <a:no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Направления применения профессиональных стандартов</a:t>
            </a:r>
            <a:b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E480-5C73-46E0-8641-7D65DD22AC16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62708" y="1099356"/>
            <a:ext cx="3267845" cy="54395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67" b="1" dirty="0">
                <a:latin typeface="Arial" panose="020B0604020202020204" pitchFamily="34" charset="0"/>
                <a:cs typeface="Arial" panose="020B0604020202020204" pitchFamily="34" charset="0"/>
              </a:rPr>
              <a:t>Работодатели:</a:t>
            </a:r>
          </a:p>
          <a:p>
            <a:pPr algn="ctr"/>
            <a:endParaRPr lang="ru-RU" sz="1867" dirty="0"/>
          </a:p>
          <a:p>
            <a:pPr marL="342891" indent="-342891">
              <a:buFont typeface="+mj-lt"/>
              <a:buAutoNum type="arabicPeriod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трудовых функций работников;</a:t>
            </a:r>
          </a:p>
          <a:p>
            <a:pPr marL="342891" indent="-342891">
              <a:buFont typeface="+mj-lt"/>
              <a:buAutoNum type="arabicPeriod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Разработка штатных расписаний, должностных инструкций;</a:t>
            </a:r>
          </a:p>
          <a:p>
            <a:pPr marL="342891" indent="-342891">
              <a:buFont typeface="+mj-lt"/>
              <a:buAutoNum type="arabicPeriod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системы оплаты труда;</a:t>
            </a:r>
          </a:p>
          <a:p>
            <a:pPr marL="342891" indent="-342891">
              <a:buFont typeface="+mj-lt"/>
              <a:buAutoNum type="arabicPeriod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Аттестация работников;</a:t>
            </a:r>
          </a:p>
          <a:p>
            <a:pPr marL="342891" indent="-342891">
              <a:buFont typeface="+mj-lt"/>
              <a:buAutoNum type="arabicPeriod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обучения работников</a:t>
            </a:r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72246" y="1099356"/>
            <a:ext cx="2392625" cy="543955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ru-RU" sz="1867" b="1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Образовательные организации:</a:t>
            </a:r>
          </a:p>
          <a:p>
            <a:pPr algn="ctr">
              <a:spcBef>
                <a:spcPts val="600"/>
              </a:spcBef>
            </a:pPr>
            <a:endParaRPr lang="ru-RU" sz="1867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ru-RU" sz="1867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Учитывают профессиональные стандарты при формировании образовательных программ</a:t>
            </a:r>
          </a:p>
          <a:p>
            <a:pPr algn="ctr">
              <a:spcBef>
                <a:spcPts val="600"/>
              </a:spcBef>
            </a:pPr>
            <a:endParaRPr lang="ru-RU" dirty="0"/>
          </a:p>
          <a:p>
            <a:pPr algn="ctr">
              <a:spcBef>
                <a:spcPts val="600"/>
              </a:spcBef>
            </a:pPr>
            <a:endParaRPr lang="ru-RU" dirty="0"/>
          </a:p>
          <a:p>
            <a:pPr algn="ctr">
              <a:spcBef>
                <a:spcPts val="600"/>
              </a:spcBef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95210" y="1099356"/>
            <a:ext cx="2392626" cy="5439556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Граждане: </a:t>
            </a:r>
          </a:p>
          <a:p>
            <a:pPr algn="ctr"/>
            <a:endParaRPr lang="ru-RU" sz="133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67" b="1" dirty="0">
                <a:latin typeface="Arial" panose="020B0604020202020204" pitchFamily="34" charset="0"/>
                <a:cs typeface="Arial" panose="020B0604020202020204" pitchFamily="34" charset="0"/>
              </a:rPr>
              <a:t>Молодежь </a:t>
            </a:r>
            <a:r>
              <a:rPr lang="ru-RU" sz="1467" dirty="0">
                <a:latin typeface="Arial" panose="020B0604020202020204" pitchFamily="34" charset="0"/>
                <a:cs typeface="Arial" panose="020B0604020202020204" pitchFamily="34" charset="0"/>
              </a:rPr>
              <a:t>- профессиональный стандарт  позволяет сделать выбор профессии, исходя из требований к компетенции работника, спланировать обучение и  профессиональную  карьеру</a:t>
            </a:r>
          </a:p>
          <a:p>
            <a:pPr algn="ctr"/>
            <a:endParaRPr lang="ru-RU" sz="14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67" b="1" dirty="0">
                <a:latin typeface="Arial" panose="020B0604020202020204" pitchFamily="34" charset="0"/>
                <a:cs typeface="Arial" panose="020B0604020202020204" pitchFamily="34" charset="0"/>
              </a:rPr>
              <a:t>Безработные, ищущие работу граждане</a:t>
            </a:r>
            <a:r>
              <a:rPr lang="ru-RU" sz="1467" dirty="0">
                <a:latin typeface="Arial" panose="020B0604020202020204" pitchFamily="34" charset="0"/>
                <a:cs typeface="Arial" panose="020B0604020202020204" pitchFamily="34" charset="0"/>
              </a:rPr>
              <a:t> - выбрать программы дополнительного образования и повышения квалификации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814964" y="1099356"/>
            <a:ext cx="2392625" cy="543955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Профессиональное сообщество: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Проведение оценки квалификаций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Проведение профессионально-общественной аккредитации образовательных программ</a:t>
            </a:r>
          </a:p>
          <a:p>
            <a:pPr algn="ctr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270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65530" y="5445224"/>
            <a:ext cx="8460940" cy="1263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Специалисты по организации строительства должны соответствовать квалификационным стандартам (стандарты СРО и внутренние документы СРО 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являются обязательными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всех ее членов, их специалистов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иных работников.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(п. 10 ст. 55.5 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РФ, согласно 372-ФЗ).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65529" y="2520915"/>
            <a:ext cx="3868249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Характеристика квалификации, необходимой работнику для осуществления определенного вида профессиональной деятельности, в том числе выполнения определенной трудовой функции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77909" y="2520915"/>
            <a:ext cx="3868248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Характеристика квалификации необходимой работнику для осуществлений трудовых функций, дифференцированная от вида трудовой деятельности 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43551" y="1356943"/>
            <a:ext cx="3868248" cy="95410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Профессиональный стандарт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79141" y="1356944"/>
            <a:ext cx="3867016" cy="954107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Квалификационный стандарт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8578" y="4774418"/>
            <a:ext cx="2388795" cy="367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п. 5 ст. 55.5 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ГрК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РФ</a:t>
            </a:r>
            <a:endParaRPr lang="ru-RU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34459" y="4742605"/>
            <a:ext cx="4572000" cy="367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ст. 195.1 ТК РФ</a:t>
            </a:r>
            <a:endParaRPr lang="ru-RU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 rot="16200000">
            <a:off x="5862443" y="1536238"/>
            <a:ext cx="288032" cy="38932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3" name="Стрелка вниз 12"/>
          <p:cNvSpPr/>
          <p:nvPr/>
        </p:nvSpPr>
        <p:spPr>
          <a:xfrm rot="16200000">
            <a:off x="5862443" y="3416351"/>
            <a:ext cx="288032" cy="38932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3061DB96-8727-6246-9AC0-EE07BB59F4E9}"/>
              </a:ext>
            </a:extLst>
          </p:cNvPr>
          <p:cNvSpPr/>
          <p:nvPr/>
        </p:nvSpPr>
        <p:spPr>
          <a:xfrm>
            <a:off x="368271" y="264209"/>
            <a:ext cx="11501245" cy="584786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Профессиональный и квалификационный стандарты</a:t>
            </a:r>
          </a:p>
        </p:txBody>
      </p:sp>
    </p:spTree>
    <p:extLst>
      <p:ext uri="{BB962C8B-B14F-4D97-AF65-F5344CB8AC3E}">
        <p14:creationId xmlns:p14="http://schemas.microsoft.com/office/powerpoint/2010/main" val="3312837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6E4B41-25E2-2A42-8C2D-524333E9D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375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 обязательности профессиональных стандартов</a:t>
            </a:r>
          </a:p>
        </p:txBody>
      </p:sp>
    </p:spTree>
    <p:extLst>
      <p:ext uri="{BB962C8B-B14F-4D97-AF65-F5344CB8AC3E}">
        <p14:creationId xmlns:p14="http://schemas.microsoft.com/office/powerpoint/2010/main" val="1774096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933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990534" indent="-380974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667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523898" indent="-30478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2133459" indent="-30478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133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743017" indent="-30478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867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3352576" indent="-304780" eaLnBrk="0" fontAlgn="base" hangingPunct="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867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3962136" indent="-304780" eaLnBrk="0" fontAlgn="base" hangingPunct="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867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4571695" indent="-304780" eaLnBrk="0" fontAlgn="base" hangingPunct="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867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5181254" indent="-304780" eaLnBrk="0" fontAlgn="base" hangingPunct="0">
              <a:spcBef>
                <a:spcPct val="20000"/>
              </a:spcBef>
              <a:spcAft>
                <a:spcPts val="4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867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0BC1D10-D31D-4083-92D4-1D0DCDA39C53}" type="slidenum">
              <a:rPr lang="ru-RU" altLang="ru-RU" sz="1600">
                <a:solidFill>
                  <a:srgbClr val="7F7F7F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14</a:t>
            </a:fld>
            <a:endParaRPr lang="ru-RU" altLang="ru-RU" sz="1600">
              <a:solidFill>
                <a:srgbClr val="7F7F7F"/>
              </a:solidFill>
              <a:latin typeface="Calibri" panose="020F0502020204030204" pitchFamily="34" charset="0"/>
            </a:endParaRPr>
          </a:p>
        </p:txBody>
      </p:sp>
      <p:sp>
        <p:nvSpPr>
          <p:cNvPr id="61443" name="TextBox 2"/>
          <p:cNvSpPr txBox="1">
            <a:spLocks noChangeArrowheads="1"/>
          </p:cNvSpPr>
          <p:nvPr/>
        </p:nvSpPr>
        <p:spPr bwMode="auto">
          <a:xfrm>
            <a:off x="681891" y="1176716"/>
            <a:ext cx="6470227" cy="357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5" tIns="60957" rIns="121915" bIns="60957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Ст.195.3 ТКРФ «Порядок применения профессиональных стандартов» гласит «если настоящим Кодексом, другими федеральными законами и другими нормативными актами Российской Федерации, установлены требования к квалификации, необходимой работнику для выполнения определённой трудовой функции, профессиональные стандарты, в части указанных требований обязательны для исполнения работодателями»</a:t>
            </a:r>
          </a:p>
        </p:txBody>
      </p:sp>
      <p:sp>
        <p:nvSpPr>
          <p:cNvPr id="61444" name="Заголовок 1"/>
          <p:cNvSpPr txBox="1">
            <a:spLocks/>
          </p:cNvSpPr>
          <p:nvPr/>
        </p:nvSpPr>
        <p:spPr bwMode="auto">
          <a:xfrm>
            <a:off x="431371" y="260650"/>
            <a:ext cx="11425269" cy="9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5" tIns="60957" rIns="121915" bIns="60957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667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Ст. 195.3 Трудового Кодекса Российской Федерации</a:t>
            </a:r>
            <a:endParaRPr lang="ru-RU" altLang="ru-RU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504" y="1530511"/>
            <a:ext cx="2993917" cy="4714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2">
            <a:extLst>
              <a:ext uri="{FF2B5EF4-FFF2-40B4-BE49-F238E27FC236}">
                <a16:creationId xmlns="" xmlns:a16="http://schemas.microsoft.com/office/drawing/2014/main" id="{D3B2E8CE-4387-504B-A4F5-B35E1552BA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90" y="4888081"/>
            <a:ext cx="6470227" cy="150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5" tIns="60957" rIns="121915" bIns="60957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Пример: </a:t>
            </a:r>
            <a:r>
              <a:rPr lang="ru-RU" altLang="ru-RU" sz="1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ГрК</a:t>
            </a: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 устанавливает требования к квалификации </a:t>
            </a:r>
            <a:r>
              <a:rPr lang="ru-RU" altLang="ru-RU" sz="1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ГИПов</a:t>
            </a: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altLang="ru-RU" sz="1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ГАПов</a:t>
            </a: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которые </a:t>
            </a:r>
            <a:r>
              <a:rPr lang="ru-RU" altLang="ru-RU" sz="1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д.б</a:t>
            </a: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включены в НРС ⇒ для них профстандарт Организатор строительного производства является обязательным (у них 7 уровень квалификации)</a:t>
            </a:r>
            <a:endParaRPr lang="ru-RU" altLang="ru-RU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4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8794481" y="6045228"/>
            <a:ext cx="28448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67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3000" indent="-285769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75" indent="-228616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307" indent="-228616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538" indent="-228616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768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998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229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459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0BC1D10-D31D-4083-92D4-1D0DCDA39C53}" type="slidenum">
              <a:rPr lang="ru-RU" altLang="ru-RU" sz="1200">
                <a:solidFill>
                  <a:srgbClr val="7F7F7F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15</a:t>
            </a:fld>
            <a:endParaRPr lang="ru-RU" altLang="ru-RU" sz="1200">
              <a:solidFill>
                <a:srgbClr val="7F7F7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1775521" y="300458"/>
            <a:ext cx="10004495" cy="140526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wrap="square" lIns="91448" tIns="45725" rIns="91448" bIns="45725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133" b="1" dirty="0">
                <a:solidFill>
                  <a:schemeClr val="bg1"/>
                </a:solidFill>
                <a:latin typeface="Arial" panose="020B0604020202020204" pitchFamily="34" charset="0"/>
              </a:rPr>
              <a:t>Постановление Правительства Российской Федерации от 27 июня 2016 г. N 584</a:t>
            </a:r>
            <a:r>
              <a:rPr lang="ru-RU" altLang="ru-RU" sz="2133" dirty="0">
                <a:solidFill>
                  <a:schemeClr val="bg1"/>
                </a:solidFill>
                <a:latin typeface="Arial" panose="020B0604020202020204" pitchFamily="34" charset="0"/>
              </a:rPr>
              <a:t> «Об утверждении особенностей применения профессиональных стандартов  в части требований, обязательных для применения организациями государственного сектора Российской Федерации»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7915" y="1988840"/>
            <a:ext cx="11587747" cy="4720260"/>
          </a:xfrm>
          <a:prstGeom prst="rect">
            <a:avLst/>
          </a:prstGeom>
        </p:spPr>
        <p:txBody>
          <a:bodyPr wrap="square" lIns="121915" tIns="60957" rIns="121915" bIns="60957">
            <a:spAutoFit/>
          </a:bodyPr>
          <a:lstStyle/>
          <a:p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Профессиональные стандарты в части требований к квалификации, необходимой работнику для выполнения определенной трудовой функции, установленных Трудовым кодексом Российской Федерации, другими федеральными законами, актами Президента Российской Федерации, Правительства Российской Федерации и федеральных органов исполнительной власти, применяются:</a:t>
            </a:r>
          </a:p>
          <a:p>
            <a:endParaRPr lang="ru-RU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585" indent="-228585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государственными внебюджетными фондами Российской Федерации, </a:t>
            </a:r>
          </a:p>
          <a:p>
            <a:pPr marL="228585" indent="-228585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государственными или муниципальными учреждениями,</a:t>
            </a:r>
          </a:p>
          <a:p>
            <a:pPr marL="228585" indent="-228585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государственными или муниципальными унитарными предприятиями, </a:t>
            </a:r>
          </a:p>
          <a:p>
            <a:pPr marL="228585" indent="-228585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государственными корпорациями, </a:t>
            </a:r>
          </a:p>
          <a:p>
            <a:pPr marL="228585" indent="-228585">
              <a:buFont typeface="Arial" panose="020B0604020202020204" pitchFamily="34" charset="0"/>
              <a:buChar char="•"/>
            </a:pPr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государственными компаниями и хозяйственными обществами, более пятидесяти процентов акций (долей) в уставном капитале которых находится в государственной собственности или муниципальной собственности, </a:t>
            </a:r>
          </a:p>
          <a:p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1867" dirty="0">
                <a:latin typeface="Arial" panose="020B0604020202020204" pitchFamily="34" charset="0"/>
                <a:cs typeface="Arial" panose="020B0604020202020204" pitchFamily="34" charset="0"/>
              </a:rPr>
              <a:t>поэтапно на основе утвержденных указанными организациями с учетом мнений представительных органов работников планов по организации применения профессиональных стандартов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Картинки по запросу правительство росси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14" y="300458"/>
            <a:ext cx="1527605" cy="140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263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383" y="356660"/>
            <a:ext cx="10972800" cy="63408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Иные случаи, когда профстандарты 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обязательны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9950" y="1052736"/>
            <a:ext cx="10832105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Если с выполнением работ по должности связано предоставление компенсаций  и льгот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либо наличие ограничений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абз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3 ч. второй ст. 57 ТК РФ). В этих  ситуациях наименование должности, профессии или специальности указывают в соответствии с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профстандартом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квалификационным справочником  (если профстандартов еще нет)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Если устанавливается система оплаты труда работников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 государственных и муниципальных учреждениях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(ч. 5 ст. 144 ТК РФ)*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Если требования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профстандарта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закреплены в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локальных нормативных актах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организации (ст. 8 ТК РФ)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E480-5C73-46E0-8641-7D65DD22AC16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412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383" y="260649"/>
            <a:ext cx="10972800" cy="63408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является обязательным?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7384" y="740701"/>
            <a:ext cx="10832105" cy="5544616"/>
          </a:xfrm>
        </p:spPr>
        <p:txBody>
          <a:bodyPr>
            <a:normAutofit fontScale="77500" lnSpcReduction="20000"/>
          </a:bodyPr>
          <a:lstStyle/>
          <a:p>
            <a:pPr marL="385789" indent="-385789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85789" indent="-385789" algn="just">
              <a:buFont typeface="Arial" panose="020B0604020202020204" pitchFamily="34" charset="0"/>
              <a:buAutoNum type="arabicPeriod"/>
            </a:pPr>
            <a:r>
              <a:rPr lang="ru-RU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Наименования должностей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(ст. 57 абзац 3 часть 2 ТК РФ). Предоставление компенсаций и льгот либо наличие ограничений - наименование этих должностей, профессий или специальностей и квалификационные требования к ним должны соответствовать наименованиям и требованиям, указанным в квалификационных справочниках, утверждаемых в порядке, устанавливаемом Правительством Российской Федерации, или соответствующим положениям профессиональных стандартов);</a:t>
            </a:r>
          </a:p>
          <a:p>
            <a:pPr marL="385789" indent="-385789" algn="just">
              <a:buFont typeface="Arial" panose="020B0604020202020204" pitchFamily="34" charset="0"/>
              <a:buAutoNum type="arabicPeriod"/>
            </a:pP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5789" indent="-385789" algn="just">
              <a:buAutoNum type="arabicPeriod"/>
            </a:pPr>
            <a:r>
              <a:rPr lang="ru-RU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квалификации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(требования к образованию, опыту работы, знаниям и умениям) (ст. 57 и 195.3 ТК РФ)</a:t>
            </a:r>
          </a:p>
          <a:p>
            <a:pPr marL="385789" indent="-385789">
              <a:buAutoNum type="arabicPeriod"/>
            </a:pPr>
            <a:endParaRPr lang="ru-RU" sz="386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E480-5C73-46E0-8641-7D65DD22AC16}" type="slidenum">
              <a:rPr lang="ru-RU" smtClean="0"/>
              <a:pPr/>
              <a:t>17</a:t>
            </a:fld>
            <a:endParaRPr lang="ru-RU" dirty="0"/>
          </a:p>
        </p:txBody>
      </p:sp>
      <p:pic>
        <p:nvPicPr>
          <p:cNvPr id="1026" name="Picture 2" descr="Картинки по запросу должност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769" y="5079199"/>
            <a:ext cx="2359231" cy="177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266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67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3000" indent="-285769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75" indent="-228616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307" indent="-228616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538" indent="-228616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768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998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229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459" indent="-228616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67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0BC1D10-D31D-4083-92D4-1D0DCDA39C53}" type="slidenum">
              <a:rPr lang="ru-RU" altLang="ru-RU" sz="1200">
                <a:solidFill>
                  <a:srgbClr val="7F7F7F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18</a:t>
            </a:fld>
            <a:endParaRPr lang="ru-RU" altLang="ru-RU" sz="1200">
              <a:solidFill>
                <a:srgbClr val="7F7F7F"/>
              </a:solidFill>
              <a:latin typeface="Calibri" panose="020F0502020204030204" pitchFamily="34" charset="0"/>
            </a:endParaRPr>
          </a:p>
        </p:txBody>
      </p:sp>
      <p:sp>
        <p:nvSpPr>
          <p:cNvPr id="61444" name="Заголовок 1"/>
          <p:cNvSpPr txBox="1">
            <a:spLocks/>
          </p:cNvSpPr>
          <p:nvPr/>
        </p:nvSpPr>
        <p:spPr bwMode="auto">
          <a:xfrm>
            <a:off x="1760311" y="178561"/>
            <a:ext cx="8483496" cy="92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8" tIns="45725" rIns="91448" bIns="45725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</a:rPr>
              <a:t>Последствия не соответствия организации </a:t>
            </a:r>
            <a:r>
              <a:rPr lang="ru-RU" altLang="ru-RU" sz="3200" b="1" dirty="0" err="1">
                <a:solidFill>
                  <a:srgbClr val="C00000"/>
                </a:solidFill>
                <a:latin typeface="Arial" panose="020B0604020202020204" pitchFamily="34" charset="0"/>
              </a:rPr>
              <a:t>профстандартам</a:t>
            </a:r>
            <a:endParaRPr lang="ru-RU" altLang="ru-RU" sz="3733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07970" y="1508789"/>
            <a:ext cx="5859593" cy="4687575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>
              <a:defRPr/>
            </a:pPr>
            <a:r>
              <a:rPr lang="ru-RU" sz="2133" dirty="0">
                <a:latin typeface="Arial" panose="020B0604020202020204" pitchFamily="34" charset="0"/>
              </a:rPr>
              <a:t>если в нарушение требований </a:t>
            </a:r>
            <a:r>
              <a:rPr lang="ru-RU" sz="2133" dirty="0" err="1">
                <a:latin typeface="Arial" panose="020B0604020202020204" pitchFamily="34" charset="0"/>
              </a:rPr>
              <a:t>абз</a:t>
            </a:r>
            <a:r>
              <a:rPr lang="ru-RU" sz="2133" dirty="0">
                <a:latin typeface="Arial" panose="020B0604020202020204" pitchFamily="34" charset="0"/>
              </a:rPr>
              <a:t>. 3 ч. 2 ст. 57 ТК РФ работодатель указал в трудовом договоре должность (профессию, специальность) без учета положений ЕКС, ЕТКС либо профессионального стандарта, он:</a:t>
            </a:r>
          </a:p>
          <a:p>
            <a:pPr>
              <a:buFont typeface="Wingdings" pitchFamily="2" charset="2"/>
              <a:buChar char="ü"/>
              <a:defRPr/>
            </a:pPr>
            <a:endParaRPr lang="ru-RU" sz="2133" dirty="0">
              <a:latin typeface="Arial" panose="020B0604020202020204" pitchFamily="34" charset="0"/>
            </a:endParaRPr>
          </a:p>
          <a:p>
            <a:pPr marL="380974" indent="-380974">
              <a:buFont typeface="Arial" panose="020B0604020202020204" pitchFamily="34" charset="0"/>
              <a:buChar char="•"/>
              <a:defRPr/>
            </a:pPr>
            <a:r>
              <a:rPr lang="ru-RU" sz="2133" dirty="0">
                <a:latin typeface="Arial" panose="020B0604020202020204" pitchFamily="34" charset="0"/>
              </a:rPr>
              <a:t>может быть привлечен к административной ответственности по </a:t>
            </a:r>
            <a:r>
              <a:rPr lang="ru-RU" sz="2133" b="1" dirty="0">
                <a:latin typeface="Arial" panose="020B0604020202020204" pitchFamily="34" charset="0"/>
              </a:rPr>
              <a:t>ч. 3 ст. 5.27 КоАП РФ</a:t>
            </a:r>
            <a:r>
              <a:rPr lang="ru-RU" sz="2133" dirty="0">
                <a:latin typeface="Arial" panose="020B0604020202020204" pitchFamily="34" charset="0"/>
              </a:rPr>
              <a:t>, </a:t>
            </a:r>
          </a:p>
          <a:p>
            <a:pPr>
              <a:buFont typeface="Wingdings" pitchFamily="2" charset="2"/>
              <a:buChar char="ü"/>
              <a:defRPr/>
            </a:pPr>
            <a:endParaRPr lang="ru-RU" sz="2133" dirty="0">
              <a:latin typeface="Arial" panose="020B0604020202020204" pitchFamily="34" charset="0"/>
            </a:endParaRPr>
          </a:p>
          <a:p>
            <a:pPr marL="380974" indent="-380974">
              <a:buFont typeface="Arial" panose="020B0604020202020204" pitchFamily="34" charset="0"/>
              <a:buChar char="•"/>
              <a:defRPr/>
            </a:pPr>
            <a:r>
              <a:rPr lang="ru-RU" sz="2133" dirty="0">
                <a:latin typeface="Arial" panose="020B0604020202020204" pitchFamily="34" charset="0"/>
              </a:rPr>
              <a:t>а за повторное совершение аналогичного правонарушения - в соответствии с </a:t>
            </a:r>
            <a:r>
              <a:rPr lang="ru-RU" sz="2133" b="1" dirty="0">
                <a:latin typeface="Arial" panose="020B0604020202020204" pitchFamily="34" charset="0"/>
              </a:rPr>
              <a:t>ч. 5 ст. 5.27 КоАП РФ. </a:t>
            </a:r>
            <a:endParaRPr lang="ru-RU" sz="2133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533" y="2551194"/>
            <a:ext cx="2046031" cy="153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15416" y="1796819"/>
            <a:ext cx="3725112" cy="492436"/>
          </a:xfrm>
          <a:prstGeom prst="rect">
            <a:avLst/>
          </a:prstGeom>
        </p:spPr>
        <p:txBody>
          <a:bodyPr wrap="none" lIns="121915" tIns="60957" rIns="121915" bIns="60957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</a:rPr>
              <a:t>для РАБОТОДАТЕЛЕЙ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8641" y="4293096"/>
            <a:ext cx="6096000" cy="2339096"/>
          </a:xfrm>
          <a:prstGeom prst="rect">
            <a:avLst/>
          </a:prstGeom>
        </p:spPr>
        <p:txBody>
          <a:bodyPr lIns="121915" tIns="60957" rIns="121915" bIns="60957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Штраф для должностных лиц – </a:t>
            </a:r>
          </a:p>
          <a:p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1 000 до 5 000 рублей.</a:t>
            </a: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Штраф для организаций – </a:t>
            </a:r>
          </a:p>
          <a:p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30 000 до 50 000 рублей.</a:t>
            </a: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Штраф  для ИП – </a:t>
            </a:r>
          </a:p>
          <a:p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1 000 до 5 000 рублей.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4628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6E4B41-25E2-2A42-8C2D-524333E9D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375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независимой оценке квалификации</a:t>
            </a:r>
          </a:p>
        </p:txBody>
      </p:sp>
    </p:spTree>
    <p:extLst>
      <p:ext uri="{BB962C8B-B14F-4D97-AF65-F5344CB8AC3E}">
        <p14:creationId xmlns:p14="http://schemas.microsoft.com/office/powerpoint/2010/main" val="8950879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резидент путин подписывает"/>
          <p:cNvSpPr>
            <a:spLocks noChangeAspect="1" noChangeArrowheads="1"/>
          </p:cNvSpPr>
          <p:nvPr/>
        </p:nvSpPr>
        <p:spPr bwMode="auto">
          <a:xfrm>
            <a:off x="211097" y="-142239"/>
            <a:ext cx="406147" cy="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/>
          </a:p>
        </p:txBody>
      </p:sp>
      <p:sp>
        <p:nvSpPr>
          <p:cNvPr id="5" name="Прямоугольник 4"/>
          <p:cNvSpPr/>
          <p:nvPr/>
        </p:nvSpPr>
        <p:spPr>
          <a:xfrm>
            <a:off x="719167" y="3924708"/>
            <a:ext cx="3836002" cy="1814670"/>
          </a:xfrm>
          <a:prstGeom prst="rect">
            <a:avLst/>
          </a:prstGeom>
        </p:spPr>
        <p:txBody>
          <a:bodyPr wrap="square" lIns="91395" tIns="45698" rIns="91395" bIns="45698">
            <a:spAutoFit/>
          </a:bodyPr>
          <a:lstStyle/>
          <a:p>
            <a:pPr algn="ctr"/>
            <a:r>
              <a:rPr lang="ru-RU" sz="1599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1866" dirty="0">
                <a:latin typeface="Arial" panose="020B0604020202020204" pitchFamily="34" charset="0"/>
                <a:cs typeface="Arial" panose="020B0604020202020204" pitchFamily="34" charset="0"/>
              </a:rPr>
              <a:t>июля 2016 года Президент России подписал Федеральный закон № 238-ФЗ «О независимой оценке квалификации» (вступил в силу с 01.01.2017г.)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985721" y="871381"/>
            <a:ext cx="6812516" cy="5161283"/>
          </a:xfrm>
          <a:prstGeom prst="roundRect">
            <a:avLst>
              <a:gd name="adj" fmla="val 1000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395" tIns="45698" rIns="91395" bIns="45698"/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Независимая оценка квалификации - это </a:t>
            </a: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процедура </a:t>
            </a: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подтверждения соответствия квалификации соискателя положениям профессионального стандарта или квалификационным требованиям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установленным федеральными законами и иными нормативными правовыми актами Российской Федерации (далее - требования к квалификации), проведенная центром оценки квалификаций в соответствии с настоящим Федеральным законом</a:t>
            </a:r>
          </a:p>
          <a:p>
            <a:pPr algn="ctr"/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(п.2 ст. 3 238-ФЗ «О независимой оценке квалификации»)</a:t>
            </a:r>
          </a:p>
        </p:txBody>
      </p:sp>
      <p:pic>
        <p:nvPicPr>
          <p:cNvPr id="9" name="Picture 2" descr="https://upload.wikimedia.org/wikipedia/commons/thumb/2/29/Coat_of_Arms_of_the_Russian_Federation_2.svg/200px-Coat_of_Arms_of_the_Russian_Federation_2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129" y="1089473"/>
            <a:ext cx="2848740" cy="233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9C1D273-8F12-874E-81E5-C2EC4D42D320}"/>
              </a:ext>
            </a:extLst>
          </p:cNvPr>
          <p:cNvSpPr/>
          <p:nvPr/>
        </p:nvSpPr>
        <p:spPr>
          <a:xfrm>
            <a:off x="665089" y="162372"/>
            <a:ext cx="11501245" cy="523230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Независимая оценка квалификаций</a:t>
            </a:r>
          </a:p>
        </p:txBody>
      </p:sp>
    </p:spTree>
    <p:extLst>
      <p:ext uri="{BB962C8B-B14F-4D97-AF65-F5344CB8AC3E}">
        <p14:creationId xmlns:p14="http://schemas.microsoft.com/office/powerpoint/2010/main" val="8621295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4"/>
          <p:cNvSpPr>
            <a:spLocks noChangeArrowheads="1"/>
          </p:cNvSpPr>
          <p:nvPr/>
        </p:nvSpPr>
        <p:spPr bwMode="auto">
          <a:xfrm>
            <a:off x="482948" y="254701"/>
            <a:ext cx="11283936" cy="584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8" tIns="45725" rIns="91448" bIns="45725">
            <a:spAutoFit/>
          </a:bodyPr>
          <a:lstStyle/>
          <a:p>
            <a:pPr algn="ctr" eaLnBrk="1" hangingPunct="1">
              <a:defRPr/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независимой оценки квалификации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7386" y="2564908"/>
            <a:ext cx="11239500" cy="769452"/>
          </a:xfrm>
          <a:prstGeom prst="rect">
            <a:avLst/>
          </a:prstGeom>
        </p:spPr>
        <p:txBody>
          <a:bodyPr lIns="91448" tIns="45725" rIns="91448" bIns="45725">
            <a:spAutoFit/>
          </a:bodyPr>
          <a:lstStyle/>
          <a:p>
            <a:pPr algn="ctr">
              <a:defRPr/>
            </a:pPr>
            <a:endParaRPr lang="ru-RU" sz="2000" dirty="0"/>
          </a:p>
          <a:p>
            <a:pPr algn="ctr">
              <a:defRPr/>
            </a:pP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841507" y="1446144"/>
            <a:ext cx="9160752" cy="4893657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endParaRPr lang="ru-RU" sz="2400" dirty="0">
              <a:latin typeface="Arial" panose="020B0604020202020204" pitchFamily="34" charset="0"/>
            </a:endParaRPr>
          </a:p>
          <a:p>
            <a:pPr marL="285769" indent="-285769">
              <a:buFont typeface="Arial" panose="020B0604020202020204" pitchFamily="34" charset="0"/>
              <a:buChar char="•"/>
            </a:pPr>
            <a:r>
              <a:rPr lang="ru-RU" sz="2400" dirty="0">
                <a:latin typeface="Arial" panose="020B0604020202020204" pitchFamily="34" charset="0"/>
              </a:rPr>
              <a:t>Проверить действительно ли знания, навыки, образование и практический опыт соискателя соответствуют </a:t>
            </a:r>
            <a:r>
              <a:rPr lang="ru-RU" sz="2400" dirty="0" err="1">
                <a:latin typeface="Arial" panose="020B0604020202020204" pitchFamily="34" charset="0"/>
              </a:rPr>
              <a:t>профстандарту</a:t>
            </a:r>
            <a:endParaRPr lang="ru-RU" sz="2400" dirty="0">
              <a:latin typeface="Arial" panose="020B0604020202020204" pitchFamily="34" charset="0"/>
            </a:endParaRPr>
          </a:p>
          <a:p>
            <a:pPr marL="285769" indent="-285769">
              <a:buFont typeface="Arial" panose="020B0604020202020204" pitchFamily="34" charset="0"/>
              <a:buChar char="•"/>
            </a:pPr>
            <a:endParaRPr lang="ru-RU" sz="2400" dirty="0">
              <a:latin typeface="Arial" panose="020B0604020202020204" pitchFamily="34" charset="0"/>
            </a:endParaRPr>
          </a:p>
          <a:p>
            <a:pPr marL="285769" indent="-285769">
              <a:buFont typeface="Arial" panose="020B0604020202020204" pitchFamily="34" charset="0"/>
              <a:buChar char="•"/>
            </a:pPr>
            <a:endParaRPr lang="ru-RU" sz="2400" dirty="0">
              <a:latin typeface="Arial" panose="020B0604020202020204" pitchFamily="34" charset="0"/>
            </a:endParaRPr>
          </a:p>
          <a:p>
            <a:pPr marL="285769" indent="-285769">
              <a:buFont typeface="Arial" panose="020B0604020202020204" pitchFamily="34" charset="0"/>
              <a:buChar char="•"/>
            </a:pPr>
            <a:r>
              <a:rPr lang="ru-RU" sz="2400" dirty="0">
                <a:latin typeface="Arial" panose="020B0604020202020204" pitchFamily="34" charset="0"/>
              </a:rPr>
              <a:t>Обеспечить реальное внедрение профессиональных стандартов в деятельность организаций и в учебный процесс образовательных организаций</a:t>
            </a:r>
          </a:p>
          <a:p>
            <a:endParaRPr lang="ru-RU" sz="2400" dirty="0">
              <a:latin typeface="Arial" panose="020B0604020202020204" pitchFamily="34" charset="0"/>
            </a:endParaRPr>
          </a:p>
          <a:p>
            <a:endParaRPr lang="ru-RU" sz="2400" dirty="0">
              <a:latin typeface="Arial" panose="020B0604020202020204" pitchFamily="34" charset="0"/>
            </a:endParaRPr>
          </a:p>
          <a:p>
            <a:pPr marL="285769" indent="-285769">
              <a:buFont typeface="Arial" panose="020B0604020202020204" pitchFamily="34" charset="0"/>
              <a:buChar char="•"/>
            </a:pPr>
            <a:r>
              <a:rPr lang="ru-RU" sz="2400" dirty="0">
                <a:latin typeface="Arial" panose="020B0604020202020204" pitchFamily="34" charset="0"/>
              </a:rPr>
              <a:t>Сделать процедуру </a:t>
            </a:r>
            <a:r>
              <a:rPr lang="ru-RU" sz="2400" dirty="0" err="1">
                <a:latin typeface="Arial" panose="020B0604020202020204" pitchFamily="34" charset="0"/>
              </a:rPr>
              <a:t>проф.экзамена</a:t>
            </a:r>
            <a:r>
              <a:rPr lang="ru-RU" sz="2400" dirty="0">
                <a:latin typeface="Arial" panose="020B0604020202020204" pitchFamily="34" charset="0"/>
              </a:rPr>
              <a:t> доступной и популярной</a:t>
            </a:r>
          </a:p>
          <a:p>
            <a:pPr marL="285769" indent="-285769">
              <a:buFont typeface="Arial" panose="020B0604020202020204" pitchFamily="34" charset="0"/>
              <a:buChar char="•"/>
            </a:pPr>
            <a:endParaRPr lang="ru-RU" sz="2400" dirty="0">
              <a:latin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27" y="3334360"/>
            <a:ext cx="2042517" cy="153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Картинки по запросу popula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41" y="5215490"/>
            <a:ext cx="2287491" cy="120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6" y="1790121"/>
            <a:ext cx="1727496" cy="1145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389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9" name="Заголовок 1"/>
          <p:cNvSpPr txBox="1">
            <a:spLocks/>
          </p:cNvSpPr>
          <p:nvPr/>
        </p:nvSpPr>
        <p:spPr bwMode="auto">
          <a:xfrm>
            <a:off x="499959" y="139096"/>
            <a:ext cx="11399115" cy="77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Налоговые вычеты для участников независимой оценки квалификации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427197" y="1067880"/>
            <a:ext cx="8471878" cy="2986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01.01.2017 физические и юридические лица могут получить налоговый вычет при оплате независимой оценки квалификации (</a:t>
            </a: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закон от 03.07.2016 </a:t>
            </a:r>
            <a:r>
              <a:rPr lang="ru-RU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251-ФЗ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"О внесении изменений в часть вторую Налогового кодекса Российской Федерации в связи с принятием Федерального закона "О независимой оценке квалификации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»)</a:t>
            </a:r>
            <a:endParaRPr lang="ru-RU" alt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680" y="1117950"/>
            <a:ext cx="2719390" cy="2012017"/>
          </a:xfrm>
          <a:prstGeom prst="rect">
            <a:avLst/>
          </a:prstGeom>
        </p:spPr>
      </p:pic>
      <p:sp>
        <p:nvSpPr>
          <p:cNvPr id="4" name="AutoShape 4" descr="Картинки по запросу налоговый вычет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Картинки по запросу налоговый вычет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99960" y="4092865"/>
            <a:ext cx="11529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Физлица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получают социальный вычет по НДФЛ (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пп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6 п. 1 ст. 219 НК РФ).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Юр. Лица 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получают право учесть в прочих расходах при определении налоговой базы по налогу на прибыль затраты на прохождение его работниками независимой оценки квалификации на соответствие требованиям к квалификации работников (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пп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23 п. 1 ст. 264 НК РФ)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40FDFFB2-F6C8-2C45-837A-123848A29D5C}"/>
              </a:ext>
            </a:extLst>
          </p:cNvPr>
          <p:cNvSpPr/>
          <p:nvPr/>
        </p:nvSpPr>
        <p:spPr>
          <a:xfrm>
            <a:off x="317724" y="1067880"/>
            <a:ext cx="8822754" cy="207757"/>
          </a:xfrm>
          <a:prstGeom prst="rect">
            <a:avLst/>
          </a:prstGeom>
        </p:spPr>
        <p:txBody>
          <a:bodyPr wrap="square" lIns="68586" tIns="34294" rIns="68586" bIns="34294" anchor="ctr">
            <a:spAutoFit/>
          </a:bodyPr>
          <a:lstStyle/>
          <a:p>
            <a:pPr algn="ctr">
              <a:defRPr/>
            </a:pPr>
            <a:r>
              <a:rPr lang="ru-RU" sz="9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3540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21" name="Прямая со стрелкой 21520"/>
          <p:cNvCxnSpPr>
            <a:stCxn id="3" idx="2"/>
            <a:endCxn id="6" idx="0"/>
          </p:cNvCxnSpPr>
          <p:nvPr/>
        </p:nvCxnSpPr>
        <p:spPr>
          <a:xfrm>
            <a:off x="5724019" y="1004199"/>
            <a:ext cx="0" cy="795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368" name="Прямоугольник 4"/>
          <p:cNvSpPr>
            <a:spLocks noChangeArrowheads="1"/>
          </p:cNvSpPr>
          <p:nvPr/>
        </p:nvSpPr>
        <p:spPr bwMode="auto">
          <a:xfrm>
            <a:off x="787596" y="6981"/>
            <a:ext cx="10176933" cy="46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8" tIns="45725" rIns="91448" bIns="45725">
            <a:spAutoFit/>
          </a:bodyPr>
          <a:lstStyle/>
          <a:p>
            <a:pPr algn="ctr" eaLnBrk="1" hangingPunct="1">
              <a:defRPr/>
            </a:pPr>
            <a:r>
              <a:rPr lang="ru-RU" alt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Алгоритм действий для Соискателя</a:t>
            </a:r>
          </a:p>
        </p:txBody>
      </p:sp>
      <p:sp>
        <p:nvSpPr>
          <p:cNvPr id="21516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10881784" y="6303968"/>
            <a:ext cx="6858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fld id="{C33C0571-4DA2-4169-9935-101420DF9FB5}" type="slidenum">
              <a:rPr lang="ru-RU" sz="1867">
                <a:solidFill>
                  <a:srgbClr val="626262"/>
                </a:solidFill>
                <a:latin typeface="Arial Black" pitchFamily="34" charset="0"/>
                <a:cs typeface="Arial" charset="0"/>
              </a:rPr>
              <a:pPr>
                <a:spcBef>
                  <a:spcPct val="20000"/>
                </a:spcBef>
                <a:buFont typeface="Arial" charset="0"/>
                <a:buNone/>
              </a:pPr>
              <a:t>23</a:t>
            </a:fld>
            <a:endParaRPr lang="ru-RU" sz="1867">
              <a:solidFill>
                <a:srgbClr val="626262"/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35721" y="492501"/>
            <a:ext cx="5376596" cy="5116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Соискатель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35722" y="3892613"/>
            <a:ext cx="5376596" cy="6396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 по профессиональным квалификациям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35722" y="5416431"/>
            <a:ext cx="5376596" cy="6396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Национальное агентство развития квалификаций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40418" y="1038815"/>
            <a:ext cx="1876693" cy="913402"/>
          </a:xfrm>
          <a:prstGeom prst="rect">
            <a:avLst/>
          </a:prstGeom>
          <a:solidFill>
            <a:schemeClr val="bg1"/>
          </a:solidFill>
        </p:spPr>
        <p:txBody>
          <a:bodyPr wrap="square" lIns="91448" tIns="45725" rIns="91448" bIns="45725" rtlCol="0">
            <a:spAutoFit/>
          </a:bodyPr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Подает заявление +</a:t>
            </a:r>
          </a:p>
          <a:p>
            <a:pPr marL="228585" indent="-228585">
              <a:buFontTx/>
              <a:buChar char="-"/>
            </a:pPr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Паспорт;</a:t>
            </a:r>
          </a:p>
          <a:p>
            <a:pPr marL="228585" indent="-228585">
              <a:buFontTx/>
              <a:buChar char="-"/>
            </a:pPr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Диплом</a:t>
            </a:r>
          </a:p>
          <a:p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-     Документы о квалификации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80902" y="1073704"/>
            <a:ext cx="2124924" cy="584978"/>
          </a:xfrm>
          <a:prstGeom prst="rect">
            <a:avLst/>
          </a:prstGeom>
          <a:solidFill>
            <a:schemeClr val="bg1"/>
          </a:solidFill>
        </p:spPr>
        <p:txBody>
          <a:bodyPr wrap="square" lIns="91448" tIns="45725" rIns="91448" bIns="45725" rtlCol="0">
            <a:spAutoFit/>
          </a:bodyPr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В 10-и срок осуществляет прием и регистрацию документов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54599" y="1118685"/>
            <a:ext cx="4138847" cy="48840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1467" dirty="0">
                <a:latin typeface="Arial" panose="020B0604020202020204" pitchFamily="34" charset="0"/>
                <a:cs typeface="Arial" panose="020B0604020202020204" pitchFamily="34" charset="0"/>
              </a:rPr>
              <a:t>Проходит профессиональный экзамен</a:t>
            </a:r>
          </a:p>
        </p:txBody>
      </p:sp>
      <p:sp>
        <p:nvSpPr>
          <p:cNvPr id="15" name="Ромб 14"/>
          <p:cNvSpPr/>
          <p:nvPr/>
        </p:nvSpPr>
        <p:spPr>
          <a:xfrm>
            <a:off x="3900806" y="2478584"/>
            <a:ext cx="3646431" cy="783421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Результат экзамена положительный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7331" y="2331677"/>
            <a:ext cx="1876693" cy="1077613"/>
          </a:xfrm>
          <a:prstGeom prst="rect">
            <a:avLst/>
          </a:prstGeom>
          <a:solidFill>
            <a:schemeClr val="bg1"/>
          </a:solidFill>
        </p:spPr>
        <p:txBody>
          <a:bodyPr wrap="square" lIns="91448" tIns="45725" rIns="91448" bIns="45725" rtlCol="0">
            <a:spAutoFit/>
          </a:bodyPr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Выдается свидетельство об успешном прохождении независимой оценки квалификации</a:t>
            </a:r>
          </a:p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(в 30-и </a:t>
            </a:r>
            <a:r>
              <a:rPr lang="ru-RU" sz="1067" dirty="0" err="1">
                <a:latin typeface="Arial" panose="020B0604020202020204" pitchFamily="34" charset="0"/>
                <a:cs typeface="Arial" panose="020B0604020202020204" pitchFamily="34" charset="0"/>
              </a:rPr>
              <a:t>дневный</a:t>
            </a:r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 срок)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412936" y="2376073"/>
            <a:ext cx="2037395" cy="1077613"/>
          </a:xfrm>
          <a:prstGeom prst="rect">
            <a:avLst/>
          </a:prstGeom>
          <a:solidFill>
            <a:schemeClr val="bg1"/>
          </a:solidFill>
        </p:spPr>
        <p:txBody>
          <a:bodyPr wrap="square" lIns="91448" tIns="45725" rIns="91448" bIns="45725" rtlCol="0">
            <a:spAutoFit/>
          </a:bodyPr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Выдается заключение о факте прохождения профессионального экзамена</a:t>
            </a:r>
          </a:p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(в 30-и </a:t>
            </a:r>
            <a:r>
              <a:rPr lang="ru-RU" sz="1067" dirty="0" err="1">
                <a:latin typeface="Arial" panose="020B0604020202020204" pitchFamily="34" charset="0"/>
                <a:cs typeface="Arial" panose="020B0604020202020204" pitchFamily="34" charset="0"/>
              </a:rPr>
              <a:t>дневный</a:t>
            </a:r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 срок)</a:t>
            </a:r>
          </a:p>
          <a:p>
            <a:pPr algn="ctr"/>
            <a:endParaRPr lang="ru-RU" sz="106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единительная линия 18"/>
          <p:cNvCxnSpPr>
            <a:endCxn id="21" idx="3"/>
          </p:cNvCxnSpPr>
          <p:nvPr/>
        </p:nvCxnSpPr>
        <p:spPr>
          <a:xfrm flipH="1">
            <a:off x="2274024" y="2870295"/>
            <a:ext cx="1626785" cy="1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2875283" y="2658247"/>
            <a:ext cx="768085" cy="42409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Да</a:t>
            </a:r>
          </a:p>
        </p:txBody>
      </p:sp>
      <p:cxnSp>
        <p:nvCxnSpPr>
          <p:cNvPr id="25" name="Прямая соединительная линия 24"/>
          <p:cNvCxnSpPr>
            <a:stCxn id="22" idx="1"/>
            <a:endCxn id="15" idx="3"/>
          </p:cNvCxnSpPr>
          <p:nvPr/>
        </p:nvCxnSpPr>
        <p:spPr>
          <a:xfrm flipH="1" flipV="1">
            <a:off x="7547237" y="2870295"/>
            <a:ext cx="1865699" cy="445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Овал 19"/>
          <p:cNvSpPr/>
          <p:nvPr/>
        </p:nvSpPr>
        <p:spPr>
          <a:xfrm>
            <a:off x="8028275" y="2671859"/>
            <a:ext cx="768085" cy="42409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Нет</a:t>
            </a:r>
          </a:p>
        </p:txBody>
      </p:sp>
      <p:cxnSp>
        <p:nvCxnSpPr>
          <p:cNvPr id="21508" name="Прямая соединительная линия 21507"/>
          <p:cNvCxnSpPr>
            <a:stCxn id="6" idx="2"/>
            <a:endCxn id="15" idx="0"/>
          </p:cNvCxnSpPr>
          <p:nvPr/>
        </p:nvCxnSpPr>
        <p:spPr>
          <a:xfrm flipH="1">
            <a:off x="5724022" y="2355688"/>
            <a:ext cx="1" cy="12289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Скругленный прямоугольник 40"/>
          <p:cNvSpPr/>
          <p:nvPr/>
        </p:nvSpPr>
        <p:spPr>
          <a:xfrm>
            <a:off x="3035721" y="4759441"/>
            <a:ext cx="5376596" cy="48840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1467" dirty="0">
                <a:latin typeface="Arial" panose="020B0604020202020204" pitchFamily="34" charset="0"/>
                <a:cs typeface="Arial" panose="020B0604020202020204" pitchFamily="34" charset="0"/>
              </a:rPr>
              <a:t>Проверяет данные и утверждает результаты независимой оценки квалификаций </a:t>
            </a:r>
            <a:r>
              <a:rPr lang="ru-RU" sz="1333" dirty="0">
                <a:latin typeface="Arial" panose="020B0604020202020204" pitchFamily="34" charset="0"/>
                <a:cs typeface="Arial" panose="020B0604020202020204" pitchFamily="34" charset="0"/>
              </a:rPr>
              <a:t>(в 14-и </a:t>
            </a:r>
            <a:r>
              <a:rPr lang="ru-RU" sz="1333" dirty="0" err="1">
                <a:latin typeface="Arial" panose="020B0604020202020204" pitchFamily="34" charset="0"/>
                <a:cs typeface="Arial" panose="020B0604020202020204" pitchFamily="34" charset="0"/>
              </a:rPr>
              <a:t>дневный</a:t>
            </a:r>
            <a:r>
              <a:rPr lang="ru-RU" sz="1333" dirty="0">
                <a:latin typeface="Arial" panose="020B0604020202020204" pitchFamily="34" charset="0"/>
                <a:cs typeface="Arial" panose="020B0604020202020204" pitchFamily="34" charset="0"/>
              </a:rPr>
              <a:t> срок)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1150897" y="6260876"/>
            <a:ext cx="9146244" cy="46176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1467" dirty="0">
                <a:latin typeface="Arial" panose="020B0604020202020204" pitchFamily="34" charset="0"/>
                <a:cs typeface="Arial" panose="020B0604020202020204" pitchFamily="34" charset="0"/>
              </a:rPr>
              <a:t>Вносит информацию в Реестр сведении о проведении независимой оценки квалификаций </a:t>
            </a:r>
          </a:p>
          <a:p>
            <a:pPr algn="ctr"/>
            <a:r>
              <a:rPr lang="ru-RU" sz="1333" dirty="0">
                <a:latin typeface="Arial" panose="020B0604020202020204" pitchFamily="34" charset="0"/>
                <a:cs typeface="Arial" panose="020B0604020202020204" pitchFamily="34" charset="0"/>
              </a:rPr>
              <a:t>( в 5-и </a:t>
            </a:r>
            <a:r>
              <a:rPr lang="ru-RU" sz="1333" dirty="0" err="1">
                <a:latin typeface="Arial" panose="020B0604020202020204" pitchFamily="34" charset="0"/>
                <a:cs typeface="Arial" panose="020B0604020202020204" pitchFamily="34" charset="0"/>
              </a:rPr>
              <a:t>дневный</a:t>
            </a:r>
            <a:r>
              <a:rPr lang="ru-RU" sz="1333" dirty="0">
                <a:latin typeface="Arial" panose="020B0604020202020204" pitchFamily="34" charset="0"/>
                <a:cs typeface="Arial" panose="020B0604020202020204" pitchFamily="34" charset="0"/>
              </a:rPr>
              <a:t> срок) </a:t>
            </a:r>
          </a:p>
        </p:txBody>
      </p:sp>
      <p:cxnSp>
        <p:nvCxnSpPr>
          <p:cNvPr id="21511" name="Прямая соединительная линия 21510"/>
          <p:cNvCxnSpPr>
            <a:stCxn id="7" idx="2"/>
            <a:endCxn id="41" idx="0"/>
          </p:cNvCxnSpPr>
          <p:nvPr/>
        </p:nvCxnSpPr>
        <p:spPr>
          <a:xfrm flipH="1">
            <a:off x="5724024" y="4532301"/>
            <a:ext cx="1" cy="2271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518" name="Прямая соединительная линия 21517"/>
          <p:cNvCxnSpPr>
            <a:stCxn id="8" idx="2"/>
            <a:endCxn id="42" idx="0"/>
          </p:cNvCxnSpPr>
          <p:nvPr/>
        </p:nvCxnSpPr>
        <p:spPr>
          <a:xfrm flipH="1">
            <a:off x="5724024" y="6056117"/>
            <a:ext cx="1" cy="2047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527" name="Прямая со стрелкой 21526"/>
          <p:cNvCxnSpPr>
            <a:stCxn id="15" idx="2"/>
            <a:endCxn id="7" idx="0"/>
          </p:cNvCxnSpPr>
          <p:nvPr/>
        </p:nvCxnSpPr>
        <p:spPr>
          <a:xfrm>
            <a:off x="5724019" y="3262004"/>
            <a:ext cx="3" cy="6306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572342" y="3346297"/>
            <a:ext cx="4102021" cy="420766"/>
          </a:xfrm>
          <a:prstGeom prst="rect">
            <a:avLst/>
          </a:prstGeom>
          <a:solidFill>
            <a:schemeClr val="bg1"/>
          </a:solidFill>
        </p:spPr>
        <p:txBody>
          <a:bodyPr wrap="square" lIns="91448" tIns="45725" rIns="91448" bIns="45725" rtlCol="0">
            <a:spAutoFit/>
          </a:bodyPr>
          <a:lstStyle/>
          <a:p>
            <a:pPr algn="ctr"/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Протокол экспертной комиссии ЦОК  + копии комплектов документов (в 7-и </a:t>
            </a:r>
            <a:r>
              <a:rPr lang="ru-RU" sz="1067" dirty="0" err="1">
                <a:latin typeface="Arial" panose="020B0604020202020204" pitchFamily="34" charset="0"/>
                <a:cs typeface="Arial" panose="020B0604020202020204" pitchFamily="34" charset="0"/>
              </a:rPr>
              <a:t>дневный</a:t>
            </a:r>
            <a:r>
              <a:rPr lang="ru-RU" sz="1067" dirty="0">
                <a:latin typeface="Arial" panose="020B0604020202020204" pitchFamily="34" charset="0"/>
                <a:cs typeface="Arial" panose="020B0604020202020204" pitchFamily="34" charset="0"/>
              </a:rPr>
              <a:t> срок)</a:t>
            </a:r>
          </a:p>
        </p:txBody>
      </p:sp>
      <p:cxnSp>
        <p:nvCxnSpPr>
          <p:cNvPr id="37" name="Прямая со стрелкой 36"/>
          <p:cNvCxnSpPr>
            <a:stCxn id="41" idx="2"/>
            <a:endCxn id="8" idx="0"/>
          </p:cNvCxnSpPr>
          <p:nvPr/>
        </p:nvCxnSpPr>
        <p:spPr>
          <a:xfrm>
            <a:off x="5724024" y="5247842"/>
            <a:ext cx="1" cy="1685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Соединительная линия уступом 56"/>
          <p:cNvCxnSpPr>
            <a:stCxn id="21" idx="0"/>
            <a:endCxn id="3" idx="1"/>
          </p:cNvCxnSpPr>
          <p:nvPr/>
        </p:nvCxnSpPr>
        <p:spPr>
          <a:xfrm rot="5400000" flipH="1" flipV="1">
            <a:off x="1394036" y="689993"/>
            <a:ext cx="1583326" cy="170004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Соединительная линия уступом 59"/>
          <p:cNvCxnSpPr>
            <a:stCxn id="22" idx="0"/>
            <a:endCxn id="3" idx="3"/>
          </p:cNvCxnSpPr>
          <p:nvPr/>
        </p:nvCxnSpPr>
        <p:spPr>
          <a:xfrm rot="16200000" flipV="1">
            <a:off x="8608115" y="552553"/>
            <a:ext cx="1627722" cy="201931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3035721" y="1800070"/>
            <a:ext cx="5376596" cy="5556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8" tIns="45725" rIns="91448" bIns="45725"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оценки квалификаций</a:t>
            </a:r>
          </a:p>
        </p:txBody>
      </p:sp>
    </p:spTree>
    <p:extLst>
      <p:ext uri="{BB962C8B-B14F-4D97-AF65-F5344CB8AC3E}">
        <p14:creationId xmlns:p14="http://schemas.microsoft.com/office/powerpoint/2010/main" val="1955857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CEFCD97-6FBD-9841-B826-482DD3FB027C}"/>
              </a:ext>
            </a:extLst>
          </p:cNvPr>
          <p:cNvSpPr txBox="1"/>
          <p:nvPr/>
        </p:nvSpPr>
        <p:spPr>
          <a:xfrm>
            <a:off x="493051" y="3813765"/>
            <a:ext cx="3125073" cy="24314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59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создано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ЦОКов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создано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экзаменационных площадок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9A69478-AE01-4447-B484-96A984FFF3FB}"/>
              </a:ext>
            </a:extLst>
          </p:cNvPr>
          <p:cNvSpPr txBox="1"/>
          <p:nvPr/>
        </p:nvSpPr>
        <p:spPr>
          <a:xfrm>
            <a:off x="493041" y="2531355"/>
            <a:ext cx="31250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Центры оценки квалификации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267EA75-0EB3-3240-9AB8-D5B7FA48292F}"/>
              </a:ext>
            </a:extLst>
          </p:cNvPr>
          <p:cNvSpPr txBox="1"/>
          <p:nvPr/>
        </p:nvSpPr>
        <p:spPr>
          <a:xfrm>
            <a:off x="8832395" y="2669242"/>
            <a:ext cx="2263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Специалисты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BAB2416-2A78-C546-9432-376E217EEDBD}"/>
              </a:ext>
            </a:extLst>
          </p:cNvPr>
          <p:cNvSpPr txBox="1"/>
          <p:nvPr/>
        </p:nvSpPr>
        <p:spPr>
          <a:xfrm>
            <a:off x="4029637" y="2531355"/>
            <a:ext cx="3382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Комплекты оценочных средств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BA9C265-6831-EC43-BA1C-7E7762CD793F}"/>
              </a:ext>
            </a:extLst>
          </p:cNvPr>
          <p:cNvSpPr txBox="1"/>
          <p:nvPr/>
        </p:nvSpPr>
        <p:spPr>
          <a:xfrm>
            <a:off x="4236910" y="3813764"/>
            <a:ext cx="2754415" cy="24314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4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119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КОСов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реестре НАРК</a:t>
            </a:r>
          </a:p>
          <a:p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AA4D2AC-476B-3946-8532-8FE363EAAA57}"/>
              </a:ext>
            </a:extLst>
          </p:cNvPr>
          <p:cNvSpPr txBox="1"/>
          <p:nvPr/>
        </p:nvSpPr>
        <p:spPr>
          <a:xfrm>
            <a:off x="7645631" y="3815549"/>
            <a:ext cx="3977836" cy="24314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успешно прошедших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проф.экзамен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НЕпрошедших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проф.экзамен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3B6D5979-F175-9945-97C7-BFD58026431D}"/>
              </a:ext>
            </a:extLst>
          </p:cNvPr>
          <p:cNvSpPr txBox="1">
            <a:spLocks/>
          </p:cNvSpPr>
          <p:nvPr/>
        </p:nvSpPr>
        <p:spPr bwMode="auto">
          <a:xfrm>
            <a:off x="1015456" y="119669"/>
            <a:ext cx="9197324" cy="151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Независимая оценка квалификаций в строительстве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140BBBA-8218-6B4F-9CC6-E0EED635C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4276" y="0"/>
            <a:ext cx="2124804" cy="253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389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4"/>
          <p:cNvSpPr>
            <a:spLocks noChangeArrowheads="1"/>
          </p:cNvSpPr>
          <p:nvPr/>
        </p:nvSpPr>
        <p:spPr bwMode="auto">
          <a:xfrm>
            <a:off x="527386" y="143557"/>
            <a:ext cx="11283936" cy="1077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8" tIns="45725" rIns="91448" bIns="45725">
            <a:spAutoFit/>
          </a:bodyPr>
          <a:lstStyle/>
          <a:p>
            <a:pPr algn="ctr" eaLnBrk="1" hangingPunct="1">
              <a:defRPr/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Главный источник информации по независимой оценке квалификации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7386" y="2564908"/>
            <a:ext cx="11239500" cy="769452"/>
          </a:xfrm>
          <a:prstGeom prst="rect">
            <a:avLst/>
          </a:prstGeom>
        </p:spPr>
        <p:txBody>
          <a:bodyPr lIns="91448" tIns="45725" rIns="91448" bIns="45725">
            <a:spAutoFit/>
          </a:bodyPr>
          <a:lstStyle/>
          <a:p>
            <a:pPr algn="ctr">
              <a:defRPr/>
            </a:pPr>
            <a:endParaRPr lang="ru-RU" sz="2000" dirty="0"/>
          </a:p>
          <a:p>
            <a:pPr algn="ctr">
              <a:defRPr/>
            </a:pP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91296" y="1281972"/>
            <a:ext cx="4173826" cy="5386100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endParaRPr lang="ru-RU" sz="2400" dirty="0">
              <a:latin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</a:rPr>
              <a:t>Сайт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NOK-NARK.RU</a:t>
            </a:r>
            <a:r>
              <a:rPr lang="ru-RU" sz="2000" dirty="0">
                <a:latin typeface="Arial" panose="020B0604020202020204" pitchFamily="34" charset="0"/>
              </a:rPr>
              <a:t>,</a:t>
            </a:r>
          </a:p>
          <a:p>
            <a:r>
              <a:rPr lang="ru-RU" sz="2000" dirty="0">
                <a:latin typeface="Arial" panose="020B0604020202020204" pitchFamily="34" charset="0"/>
              </a:rPr>
              <a:t>на нем есть информация о:</a:t>
            </a:r>
          </a:p>
          <a:p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Советах по профессиональным квалификациям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Центрах оценки квалификации (ЦОК)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Квалификациях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Оценочных средствах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Свидетельствах и заключениях о квалификации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49747BE-3F1B-FE41-8503-AA1AC03E0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394" y="1416104"/>
            <a:ext cx="7435582" cy="525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833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4"/>
          <p:cNvSpPr>
            <a:spLocks noChangeArrowheads="1"/>
          </p:cNvSpPr>
          <p:nvPr/>
        </p:nvSpPr>
        <p:spPr bwMode="auto">
          <a:xfrm>
            <a:off x="527386" y="224080"/>
            <a:ext cx="11283936" cy="584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8" tIns="45725" rIns="91448" bIns="45725">
            <a:spAutoFit/>
          </a:bodyPr>
          <a:lstStyle/>
          <a:p>
            <a:pPr algn="ctr" eaLnBrk="1" hangingPunct="1">
              <a:defRPr/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Вопросы и  ответы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7386" y="2564908"/>
            <a:ext cx="11239500" cy="769452"/>
          </a:xfrm>
          <a:prstGeom prst="rect">
            <a:avLst/>
          </a:prstGeom>
        </p:spPr>
        <p:txBody>
          <a:bodyPr lIns="91448" tIns="45725" rIns="91448" bIns="45725">
            <a:spAutoFit/>
          </a:bodyPr>
          <a:lstStyle/>
          <a:p>
            <a:pPr algn="ctr">
              <a:defRPr/>
            </a:pPr>
            <a:endParaRPr lang="ru-RU" sz="2000" dirty="0"/>
          </a:p>
          <a:p>
            <a:pPr algn="ctr">
              <a:defRPr/>
            </a:pP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25114" y="538087"/>
            <a:ext cx="5132538" cy="6247874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Где посмотреть дополнительную информацию?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Как взаимодействовать с </a:t>
            </a:r>
            <a:r>
              <a:rPr lang="ru-RU" sz="2000" dirty="0" err="1">
                <a:latin typeface="Arial" panose="020B0604020202020204" pitchFamily="34" charset="0"/>
              </a:rPr>
              <a:t>ЦОКом</a:t>
            </a:r>
            <a:r>
              <a:rPr lang="ru-RU" sz="2000" dirty="0">
                <a:latin typeface="Arial" panose="020B0604020202020204" pitchFamily="34" charset="0"/>
              </a:rPr>
              <a:t>?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Сколько стоит прохождение независимой оценки квалификации?</a:t>
            </a:r>
          </a:p>
          <a:p>
            <a:pPr marL="342900" indent="-342900">
              <a:buFontTx/>
              <a:buChar char="-"/>
            </a:pPr>
            <a:endParaRPr lang="en-US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Какие документы нужны для сдачи экзамена?</a:t>
            </a:r>
          </a:p>
          <a:p>
            <a:endParaRPr lang="en-US" sz="2000" dirty="0">
              <a:latin typeface="Arial" panose="020B0604020202020204" pitchFamily="34" charset="0"/>
            </a:endParaRPr>
          </a:p>
          <a:p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Arial" panose="020B0604020202020204" pitchFamily="34" charset="0"/>
              </a:rPr>
              <a:t>Как подготовиться к экзамену?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D8AC93C3-2DC5-6B40-8CD1-BBB51A29764C}"/>
              </a:ext>
            </a:extLst>
          </p:cNvPr>
          <p:cNvSpPr/>
          <p:nvPr/>
        </p:nvSpPr>
        <p:spPr>
          <a:xfrm>
            <a:off x="5557652" y="222529"/>
            <a:ext cx="6355942" cy="7171204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</a:rPr>
              <a:t>NOK-NARK.RU, NARK.RU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, сайты СПК и ЦОК</a:t>
            </a:r>
            <a:endParaRPr lang="en-US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Смотри сайт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</a:rPr>
              <a:t>ЦОКа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. Общая схема: Контакт с ЦОК – Договор и оплата – Экзамен – Согласование СПК результатов – Внесение в Реестр – Выдача свидетельства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В зависимости от политики СПК. На сайте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</a:rPr>
              <a:t>ЦОКа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 должна быть информация об этом</a:t>
            </a:r>
            <a:endParaRPr lang="en-US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Смотри требования к квалификации в разделе Сведения о квалификациях на сайте 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</a:rPr>
              <a:t>NOK-NARK.RU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Смотри примеры оценочных средств в одноименном разделена сайте 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</a:rPr>
              <a:t>NOK-NARK.RU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. Некоторые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</a:rPr>
              <a:t>ЦОКи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</a:rPr>
              <a:t> предлагают соответствующую консультационную услугу</a:t>
            </a:r>
          </a:p>
          <a:p>
            <a:pPr marL="342900" indent="-342900">
              <a:buFontTx/>
              <a:buChar char="-"/>
            </a:pP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4050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a-centr.ru/work/files/9229/icon1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348" y="2785381"/>
            <a:ext cx="6079304" cy="341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07108" y="1988840"/>
            <a:ext cx="10905067" cy="260224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sz="2400" dirty="0">
                <a:solidFill>
                  <a:schemeClr val="tx2"/>
                </a:solidFill>
                <a:latin typeface="Arial Narrow" pitchFamily="34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Arial Narrow" pitchFamily="34" charset="0"/>
              </a:rPr>
            </a:br>
            <a:r>
              <a:rPr lang="ru-RU" sz="2400" dirty="0">
                <a:solidFill>
                  <a:schemeClr val="tx2"/>
                </a:solidFill>
                <a:latin typeface="Arial Narrow" pitchFamily="34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Arial Narrow" pitchFamily="34" charset="0"/>
              </a:rPr>
            </a:br>
            <a:endParaRPr lang="ru-RU" sz="2133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3127" y="1327120"/>
            <a:ext cx="1233669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вопросы охраны </a:t>
            </a:r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труда в строительстве</a:t>
            </a:r>
          </a:p>
        </p:txBody>
      </p:sp>
    </p:spTree>
    <p:extLst>
      <p:ext uri="{BB962C8B-B14F-4D97-AF65-F5344CB8AC3E}">
        <p14:creationId xmlns:p14="http://schemas.microsoft.com/office/powerpoint/2010/main" val="28810567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резидент путин подписывает"/>
          <p:cNvSpPr>
            <a:spLocks noChangeAspect="1" noChangeArrowheads="1"/>
          </p:cNvSpPr>
          <p:nvPr/>
        </p:nvSpPr>
        <p:spPr bwMode="auto">
          <a:xfrm>
            <a:off x="211097" y="-142239"/>
            <a:ext cx="406147" cy="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9C1D273-8F12-874E-81E5-C2EC4D42D320}"/>
              </a:ext>
            </a:extLst>
          </p:cNvPr>
          <p:cNvSpPr/>
          <p:nvPr/>
        </p:nvSpPr>
        <p:spPr>
          <a:xfrm>
            <a:off x="665089" y="162372"/>
            <a:ext cx="11501245" cy="523230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Охрана труда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4087218-353E-3F44-81E2-965EF4116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55" y="784060"/>
            <a:ext cx="5814645" cy="577562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AEB2B128-AC6C-6F47-B591-AA1801BC5A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711" y="784061"/>
            <a:ext cx="5469337" cy="577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73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E40F611-E7A0-D740-842D-0FFD8A01BD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" b="2205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8281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77793FB-8D82-6C49-9C78-0E5A32ADB6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96" b="1184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473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1A58637-C070-1B4F-B2C9-A6CDE25615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2" b="1612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751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20D82AC-467C-2C41-B2FF-EB10126CD7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73" b="67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54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829878D-97A0-314A-B182-471F79AD5A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" b="2314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462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35E3F4B-A396-3444-8487-9F965644C5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5" b="2000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4258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518CF9A-CA22-CA45-BF70-594DA0425A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9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0399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816EE76-06EA-6840-9199-8ED956C1C7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" b="2348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0002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24E06C1-4B82-C048-8C7B-D3F34702BF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2461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8462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6B8C86F-1ABA-B242-9AA4-B47BA70865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8" b="1665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413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резидент путин подписывает"/>
          <p:cNvSpPr>
            <a:spLocks noChangeAspect="1" noChangeArrowheads="1"/>
          </p:cNvSpPr>
          <p:nvPr/>
        </p:nvSpPr>
        <p:spPr bwMode="auto">
          <a:xfrm>
            <a:off x="211097" y="-142239"/>
            <a:ext cx="406147" cy="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9C1D273-8F12-874E-81E5-C2EC4D42D320}"/>
              </a:ext>
            </a:extLst>
          </p:cNvPr>
          <p:cNvSpPr/>
          <p:nvPr/>
        </p:nvSpPr>
        <p:spPr>
          <a:xfrm>
            <a:off x="665089" y="162372"/>
            <a:ext cx="11501245" cy="954117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Самые опасные сферы деятельности в России 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(под данным </a:t>
            </a:r>
            <a:r>
              <a:rPr lang="ru-RU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Роструда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России)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6CEA05D-E7AB-CA46-B44A-89CCED0D8F1B}"/>
              </a:ext>
            </a:extLst>
          </p:cNvPr>
          <p:cNvSpPr/>
          <p:nvPr/>
        </p:nvSpPr>
        <p:spPr>
          <a:xfrm>
            <a:off x="902676" y="1764092"/>
            <a:ext cx="1022252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Строительство</a:t>
            </a:r>
          </a:p>
          <a:p>
            <a:pPr marL="342900" indent="-342900" fontAlgn="base">
              <a:buFont typeface="+mj-lt"/>
              <a:buAutoNum type="arabicPeriod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Обрабатывающее производство </a:t>
            </a:r>
          </a:p>
          <a:p>
            <a:pPr marL="342900" indent="-342900" fontAlgn="base">
              <a:buFont typeface="+mj-lt"/>
              <a:buAutoNum type="arabicPeriod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Сельское, лесное хозяйство</a:t>
            </a:r>
          </a:p>
          <a:p>
            <a:pPr marL="342900" indent="-342900" fontAlgn="base">
              <a:buFont typeface="+mj-lt"/>
              <a:buAutoNum type="arabicPeriod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Охотоводство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рыболовство</a:t>
            </a:r>
          </a:p>
          <a:p>
            <a:pPr marL="342900" indent="-342900" fontAlgn="base">
              <a:buFont typeface="+mj-lt"/>
              <a:buAutoNum type="arabicPeriod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Транспорт</a:t>
            </a:r>
          </a:p>
          <a:p>
            <a:pPr marL="342900" indent="-342900" fontAlgn="base">
              <a:buFont typeface="+mj-lt"/>
              <a:buAutoNum type="arabicPeriod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Добыча полезных ископаемых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000" b="1" i="0" dirty="0">
              <a:solidFill>
                <a:srgbClr val="31313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648293C-5DAA-FA4B-8DA9-E8E95C48F5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740" y="1880901"/>
            <a:ext cx="1651990" cy="13728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55F3D32-7543-5642-91E7-B9AEAFBAD6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686" y="1241376"/>
            <a:ext cx="1552331" cy="138031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D463539A-F8AB-EB4B-8159-4EC412EA5A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130" y="2726065"/>
            <a:ext cx="2267344" cy="10891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7FCC03BD-31AF-FD46-82C4-0C7A49C192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711" y="3556589"/>
            <a:ext cx="1228088" cy="114390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607237DE-DAB4-A647-93B1-FEA7E93BA1C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735" y="4462768"/>
            <a:ext cx="1966953" cy="99001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CF01A22F-6635-884B-AEC4-4074FF2725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6241" y="4777137"/>
            <a:ext cx="1197296" cy="166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720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резидент путин подписывает"/>
          <p:cNvSpPr>
            <a:spLocks noChangeAspect="1" noChangeArrowheads="1"/>
          </p:cNvSpPr>
          <p:nvPr/>
        </p:nvSpPr>
        <p:spPr bwMode="auto">
          <a:xfrm>
            <a:off x="211097" y="-142239"/>
            <a:ext cx="406147" cy="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9C1D273-8F12-874E-81E5-C2EC4D42D320}"/>
              </a:ext>
            </a:extLst>
          </p:cNvPr>
          <p:cNvSpPr/>
          <p:nvPr/>
        </p:nvSpPr>
        <p:spPr>
          <a:xfrm>
            <a:off x="665089" y="162372"/>
            <a:ext cx="11501245" cy="584786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Процент погибших от несчастных случаев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E1399004-45D1-A04D-9682-642291A05948}"/>
              </a:ext>
            </a:extLst>
          </p:cNvPr>
          <p:cNvSpPr/>
          <p:nvPr/>
        </p:nvSpPr>
        <p:spPr>
          <a:xfrm>
            <a:off x="7084818" y="2233272"/>
            <a:ext cx="48961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34%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результат падения пострадавшего с высоты;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23%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 в результате воздействия движущихся, разлетающихся, вращающихся предметов, деталей, машин и механизмов;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13%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 в результате падения, обрушения, обвалов предметов, материалов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D9A68F48-3DFA-C04D-8EC8-3341FA85D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615"/>
            <a:ext cx="6873803" cy="488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2181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резидент путин подписывает"/>
          <p:cNvSpPr>
            <a:spLocks noChangeAspect="1" noChangeArrowheads="1"/>
          </p:cNvSpPr>
          <p:nvPr/>
        </p:nvSpPr>
        <p:spPr bwMode="auto">
          <a:xfrm>
            <a:off x="211097" y="-142239"/>
            <a:ext cx="406147" cy="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9C1D273-8F12-874E-81E5-C2EC4D42D320}"/>
              </a:ext>
            </a:extLst>
          </p:cNvPr>
          <p:cNvSpPr/>
          <p:nvPr/>
        </p:nvSpPr>
        <p:spPr>
          <a:xfrm>
            <a:off x="665089" y="162372"/>
            <a:ext cx="11501245" cy="523230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Законодательное регулирование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6CEA05D-E7AB-CA46-B44A-89CCED0D8F1B}"/>
              </a:ext>
            </a:extLst>
          </p:cNvPr>
          <p:cNvSpPr/>
          <p:nvPr/>
        </p:nvSpPr>
        <p:spPr>
          <a:xfrm>
            <a:off x="441546" y="1213734"/>
            <a:ext cx="1130890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сфера охраны труда регулируется многочисленными нормативными правовыми актами: существует свыше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межотраслевых и около 80 отраслевых правил по охране труда, более 50 тысяч требований охраны труда </a:t>
            </a:r>
          </a:p>
          <a:p>
            <a:pPr fontAlgn="base"/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строительстве главные НПА для организация строительной площадки и производства работ :</a:t>
            </a:r>
          </a:p>
          <a:p>
            <a:pPr fontAlgn="base"/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СНиП 12-03-2001, часть 1, «Безопасность труда в строительстве»;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СНиП 12-04-2002, часть 2 «Строительное производство»;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Правила противопожарного режима в Российской Федерации, утв. постановлением Правительства от 25 Апреля 2012 г. </a:t>
            </a:r>
            <a:r>
              <a:rPr lang="en" dirty="0">
                <a:latin typeface="Arial" panose="020B0604020202020204" pitchFamily="34" charset="0"/>
                <a:cs typeface="Arial" panose="020B0604020202020204" pitchFamily="34" charset="0"/>
              </a:rPr>
              <a:t>N 390.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требованиям, изложенным в ТК РФ, работодатели:</a:t>
            </a:r>
          </a:p>
          <a:p>
            <a:pPr lvl="0" algn="just" eaLnBrk="0" fontAlgn="t" hangingPunct="0"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 eaLnBrk="0" fontAlgn="t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обязаны обеспечивать безопасные условия для выполнения работниками своих трудовых функций;</a:t>
            </a:r>
          </a:p>
          <a:p>
            <a:pPr marL="285750" lvl="0" indent="-285750" algn="just" eaLnBrk="0" fontAlgn="t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должны возмещать вред, причиненный работникам в связи с исполнением ими трудовых обязанностей,</a:t>
            </a:r>
          </a:p>
          <a:p>
            <a:pPr marL="285750" lvl="0" indent="-285750" algn="just" eaLnBrk="0" fontAlgn="t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обязаны компенсировать моральный вред (порядок и условия компенсаций установлены Трудовым кодексом, а также другими нормативными правовыми актами Российской Федерации).</a:t>
            </a:r>
          </a:p>
        </p:txBody>
      </p:sp>
    </p:spTree>
    <p:extLst>
      <p:ext uri="{BB962C8B-B14F-4D97-AF65-F5344CB8AC3E}">
        <p14:creationId xmlns:p14="http://schemas.microsoft.com/office/powerpoint/2010/main" val="40871671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BA224DA-D9A8-5142-84C8-891079A28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677" y="643466"/>
            <a:ext cx="905864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452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DA4A275-BBC7-0541-9400-8D2AC4711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707" y="643466"/>
            <a:ext cx="924658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2665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президент путин подписывает"/>
          <p:cNvSpPr>
            <a:spLocks noChangeAspect="1" noChangeArrowheads="1"/>
          </p:cNvSpPr>
          <p:nvPr/>
        </p:nvSpPr>
        <p:spPr bwMode="auto">
          <a:xfrm>
            <a:off x="211097" y="-142239"/>
            <a:ext cx="406147" cy="3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5" tIns="45698" rIns="91395" bIns="45698" numCol="1" anchor="t" anchorCtr="0" compatLnSpc="1">
            <a:prstTxWarp prst="textNoShape">
              <a:avLst/>
            </a:prstTxWarp>
          </a:bodyPr>
          <a:lstStyle/>
          <a:p>
            <a:endParaRPr lang="ru-RU" sz="2931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9C1D273-8F12-874E-81E5-C2EC4D42D320}"/>
              </a:ext>
            </a:extLst>
          </p:cNvPr>
          <p:cNvSpPr/>
          <p:nvPr/>
        </p:nvSpPr>
        <p:spPr>
          <a:xfrm>
            <a:off x="665089" y="162372"/>
            <a:ext cx="11501245" cy="1077228"/>
          </a:xfrm>
          <a:prstGeom prst="rect">
            <a:avLst/>
          </a:prstGeom>
        </p:spPr>
        <p:txBody>
          <a:bodyPr wrap="square" lIns="91448" tIns="45725" rIns="91448" bIns="45725">
            <a:spAutoFit/>
          </a:bodyPr>
          <a:lstStyle/>
          <a:p>
            <a:pPr lvl="0" algn="ctr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Штрафы за нарушение государственных требований охраны труда</a:t>
            </a:r>
            <a:endParaRPr lang="ru-RU" altLang="ru-RU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охрана труда">
            <a:extLst>
              <a:ext uri="{FF2B5EF4-FFF2-40B4-BE49-F238E27FC236}">
                <a16:creationId xmlns="" xmlns:a16="http://schemas.microsoft.com/office/drawing/2014/main" id="{8EFC316C-06B5-AF41-A20D-70628BAB2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67" y="1422872"/>
            <a:ext cx="11424666" cy="450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9C850A08-90AF-F04A-A007-DABCA754CEDF}"/>
              </a:ext>
            </a:extLst>
          </p:cNvPr>
          <p:cNvSpPr/>
          <p:nvPr/>
        </p:nvSpPr>
        <p:spPr>
          <a:xfrm>
            <a:off x="439836" y="6110853"/>
            <a:ext cx="117521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отметить, что штраф по ч. 3 ст. 5.27.1 КоАП РФ налагается отдельно за каждого работника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fontAlgn="t" hangingPunct="0">
              <a:spcBef>
                <a:spcPct val="0"/>
              </a:spcBef>
              <a:spcAft>
                <a:spcPct val="0"/>
              </a:spcAft>
            </a:pPr>
            <a:endParaRPr lang="ru-RU" altLang="ru-RU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9528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a-centr.ru/work/files/9229/icon1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484" y="3107500"/>
            <a:ext cx="6079304" cy="341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07108" y="1988840"/>
            <a:ext cx="10905067" cy="260224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sz="2400" dirty="0">
                <a:solidFill>
                  <a:schemeClr val="tx2"/>
                </a:solidFill>
                <a:latin typeface="Arial Narrow" pitchFamily="34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Arial Narrow" pitchFamily="34" charset="0"/>
              </a:rPr>
            </a:br>
            <a:r>
              <a:rPr lang="ru-RU" sz="2400" dirty="0">
                <a:solidFill>
                  <a:schemeClr val="tx2"/>
                </a:solidFill>
                <a:latin typeface="Arial Narrow" pitchFamily="34" charset="0"/>
              </a:rPr>
              <a:t/>
            </a:r>
            <a:br>
              <a:rPr lang="ru-RU" sz="2400" dirty="0">
                <a:solidFill>
                  <a:schemeClr val="tx2"/>
                </a:solidFill>
                <a:latin typeface="Arial Narrow" pitchFamily="34" charset="0"/>
              </a:rPr>
            </a:br>
            <a:endParaRPr lang="ru-RU" sz="2133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3128" y="1327120"/>
            <a:ext cx="11529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реестр специалистов в области строительства: </a:t>
            </a:r>
            <a:endParaRPr lang="ru-RU" sz="40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 развития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8677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Картинки по запросу стандар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200" y="5323161"/>
            <a:ext cx="2659354" cy="152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6476" y="1049013"/>
            <a:ext cx="4781426" cy="703173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64123" y="416837"/>
            <a:ext cx="11758246" cy="703172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задачи 372-ФЗ в области кадрового обеспечения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77952" y="1619980"/>
            <a:ext cx="3367389" cy="20005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Проверить</a:t>
            </a:r>
          </a:p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наличие квалифицированных кадров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 конкретных строительных организаций                                                                                 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44776" y="1632625"/>
            <a:ext cx="3454202" cy="20005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Определить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характеристики квалификаций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необходимые работникам для осуществления трудовых функций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77951" y="4144297"/>
            <a:ext cx="3361308" cy="1323439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и ведение Национального реестра специалистов в области строительства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88384" y="4106277"/>
            <a:ext cx="3510594" cy="1323439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и утверждение квалификационных стандартов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3691540" y="3632873"/>
            <a:ext cx="304282" cy="38932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7914588" y="3645307"/>
            <a:ext cx="288032" cy="38932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852" y="5561370"/>
            <a:ext cx="1399507" cy="10482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38427" y="369490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Решение:</a:t>
            </a:r>
          </a:p>
        </p:txBody>
      </p:sp>
    </p:spTree>
    <p:extLst>
      <p:ext uri="{BB962C8B-B14F-4D97-AF65-F5344CB8AC3E}">
        <p14:creationId xmlns:p14="http://schemas.microsoft.com/office/powerpoint/2010/main" val="18854325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63551" y="3138158"/>
            <a:ext cx="3456384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ч. 4-6 ст. "Статья 55.5.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Стандарты и внутренние документы саморегулируемой организации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5508" y="60163"/>
            <a:ext cx="117347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Основной документ, регулирующий квалификационные требования к специалистам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03385" y="1533149"/>
            <a:ext cx="111369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Федеральный закон от 03.07.2016 № 372-ФЗ «О внесении изменений в Градостроительный кодекс Российской Федерации и отдельные законодательные акты Российской Федерации»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294408" y="3133702"/>
            <a:ext cx="3528392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ст. 55.5-1. «Специалисты по организации инженерных изысканий, специалисты по организации архитектурно-строительного проектирования,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специалисты по организации строительства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Картинки по запросу стандарт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737" y="5614336"/>
            <a:ext cx="2138015" cy="1225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852" y="5561370"/>
            <a:ext cx="1399507" cy="104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469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75948" y="1951544"/>
            <a:ext cx="3397716" cy="190821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Трудовой кодекс Российской Федерации ст. 195.1 - 195.3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(вводит понятия профессионального стандарта и порядок его применения)</a:t>
            </a:r>
          </a:p>
          <a:p>
            <a:pPr algn="ctr"/>
            <a:endParaRPr lang="ru-RU" sz="16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6523" y="63837"/>
            <a:ext cx="11582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Дополнительные нормативные документы, регулирующие квалификационные требования к специалистам строительных организаций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44880" y="4430435"/>
            <a:ext cx="3422570" cy="2062103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03.07.2016 N 238-ФЗ «О независимой оценке квалификации»</a:t>
            </a:r>
          </a:p>
          <a:p>
            <a:pPr algn="ctr"/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08886" y="1919945"/>
            <a:ext cx="3397716" cy="1938992"/>
          </a:xfrm>
          <a:prstGeom prst="rect">
            <a:avLst/>
          </a:prstGeom>
          <a:solidFill>
            <a:srgbClr val="1D7D1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Профессиональный стандарт «Организатор строительного производства»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(утвержден приказом Минтруда России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930н от 21.11.2014)</a:t>
            </a:r>
          </a:p>
          <a:p>
            <a:pPr algn="ctr"/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08886" y="4430435"/>
            <a:ext cx="3422570" cy="2062103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03.07.2016 N 251-ФЗ "О внесении изменений в часть вторую Налогового кодекса Российской Федерации в связи с принятием Федерального закона "О независимой оценке квалификации"</a:t>
            </a:r>
          </a:p>
        </p:txBody>
      </p:sp>
      <p:sp>
        <p:nvSpPr>
          <p:cNvPr id="12" name="Стрелка вниз 11"/>
          <p:cNvSpPr/>
          <p:nvPr/>
        </p:nvSpPr>
        <p:spPr>
          <a:xfrm rot="16200000">
            <a:off x="5897259" y="2693290"/>
            <a:ext cx="288032" cy="38932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Стрелка вниз 13"/>
          <p:cNvSpPr/>
          <p:nvPr/>
        </p:nvSpPr>
        <p:spPr>
          <a:xfrm rot="16200000">
            <a:off x="5918311" y="5266826"/>
            <a:ext cx="288032" cy="389320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5948218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537" y="5541451"/>
            <a:ext cx="3115326" cy="1215411"/>
          </a:xfrm>
          <a:prstGeom prst="rect">
            <a:avLst/>
          </a:prstGeom>
          <a:ln w="12700">
            <a:solidFill>
              <a:schemeClr val="dk1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929" y="4463640"/>
            <a:ext cx="3119934" cy="981584"/>
          </a:xfrm>
          <a:prstGeom prst="rect">
            <a:avLst/>
          </a:prstGeom>
          <a:ln w="12700">
            <a:solidFill>
              <a:schemeClr val="dk1"/>
            </a:solidFill>
          </a:ln>
        </p:spPr>
      </p:pic>
      <p:sp>
        <p:nvSpPr>
          <p:cNvPr id="43" name="Прямоугольник 42"/>
          <p:cNvSpPr/>
          <p:nvPr/>
        </p:nvSpPr>
        <p:spPr>
          <a:xfrm>
            <a:off x="1751930" y="3335807"/>
            <a:ext cx="3119935" cy="1037247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1751930" y="1888668"/>
            <a:ext cx="3119934" cy="1321685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1751930" y="827976"/>
            <a:ext cx="3119935" cy="93437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776868" y="2237159"/>
            <a:ext cx="2733625" cy="3003577"/>
          </a:xfrm>
          <a:prstGeom prst="rect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1751930" y="17485"/>
            <a:ext cx="8771513" cy="647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Распределение полномочий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4" descr="http://srovsrok.alloy.ru/media-v29/logos/842c1ac5d5ab6b80fb7142c5abf095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01" y="3402180"/>
            <a:ext cx="1311420" cy="945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rcRect l="34721" r="38525" b="45396"/>
          <a:stretch>
            <a:fillRect/>
          </a:stretch>
        </p:blipFill>
        <p:spPr bwMode="auto">
          <a:xfrm>
            <a:off x="1826753" y="1996374"/>
            <a:ext cx="1196427" cy="90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278732" y="903243"/>
            <a:ext cx="2244710" cy="738664"/>
          </a:xfrm>
          <a:prstGeom prst="rect">
            <a:avLst/>
          </a:prstGeom>
          <a:solidFill>
            <a:schemeClr val="bg1"/>
          </a:solidFill>
          <a:ln w="412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01.07.2017</a:t>
            </a:r>
          </a:p>
          <a:p>
            <a:pPr algn="ctr"/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НРС должен быть сформирован </a:t>
            </a:r>
            <a:b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КС должны быть утверждены</a:t>
            </a:r>
          </a:p>
        </p:txBody>
      </p:sp>
      <p:pic>
        <p:nvPicPr>
          <p:cNvPr id="33" name="Picture 2" descr="http://velotur.iptv.by/uploads/posts/2012-03/1332244111_1331028513_imp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469" y="375601"/>
            <a:ext cx="729791" cy="60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sroportal.ru/media/nopri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173" y="1979871"/>
            <a:ext cx="1307077" cy="96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e.halilova\Desktop\Логотипы\миснстрой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286" y="921467"/>
            <a:ext cx="1785809" cy="7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51930" y="2810928"/>
            <a:ext cx="317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объединения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54747" y="5687490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организации строительства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858302" y="4348149"/>
            <a:ext cx="2568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Национальный реестр специалистов (НРС)</a:t>
            </a:r>
          </a:p>
        </p:txBody>
      </p:sp>
      <p:pic>
        <p:nvPicPr>
          <p:cNvPr id="1030" name="Picture 6" descr="http://www.ukrinvestcenter.com.ua/wp-content/uploads/2014/01/stroy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752" y="4516239"/>
            <a:ext cx="1593944" cy="80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3138173" y="4594405"/>
            <a:ext cx="164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– член СРО</a:t>
            </a: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5035206" y="4537070"/>
            <a:ext cx="2473295" cy="803259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не менее 2 специалистов по организации строительства</a:t>
            </a: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5019627" y="830444"/>
            <a:ext cx="2801359" cy="931903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Разрабатывает Порядок ведения НРС, порядок изменения сведений о специалистах, включенных в НРС и Перечень направлений подготовки в области строительства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5035206" y="1888668"/>
            <a:ext cx="2473295" cy="1321685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Ведут НРС, разрабатывают</a:t>
            </a:r>
          </a:p>
          <a:p>
            <a:pPr lvl="0" algn="ctr"/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«Регламент ведения НРС», «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приема документов от физических лиц по внесению информации в НРС»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030640" y="3335807"/>
            <a:ext cx="2488874" cy="1024582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Утверждает квалификационные стандарты (КС), дифференцированные в зависимости от направления деятельности</a:t>
            </a: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5019627" y="5541451"/>
            <a:ext cx="5140439" cy="1215411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внесению в НРС: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Высшее образование в области строительства;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 в строительстве  на инженерных должностях не менее чем 3 года;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трудовой стаж в строительстве  не менее чем 10 лет;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 специалиста не реже 1 раза в 5 лет; 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Разрешение на работу (для иностранных граждан)</a:t>
            </a: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3311897" y="5270073"/>
            <a:ext cx="1462357" cy="460336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соблюдением КС</a:t>
            </a: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3315471" y="4138737"/>
            <a:ext cx="1462357" cy="460336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соблюдением КС</a:t>
            </a:r>
          </a:p>
        </p:txBody>
      </p:sp>
      <p:sp>
        <p:nvSpPr>
          <p:cNvPr id="56" name="Стрелка вниз 55"/>
          <p:cNvSpPr/>
          <p:nvPr/>
        </p:nvSpPr>
        <p:spPr>
          <a:xfrm>
            <a:off x="3122254" y="4230677"/>
            <a:ext cx="298442" cy="335547"/>
          </a:xfrm>
          <a:prstGeom prst="downArrow">
            <a:avLst/>
          </a:prstGeom>
          <a:solidFill>
            <a:srgbClr val="FF0000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7" name="Стрелка вниз 56"/>
          <p:cNvSpPr/>
          <p:nvPr/>
        </p:nvSpPr>
        <p:spPr>
          <a:xfrm>
            <a:off x="3077600" y="5340329"/>
            <a:ext cx="298442" cy="335547"/>
          </a:xfrm>
          <a:prstGeom prst="downArrow">
            <a:avLst/>
          </a:prstGeom>
          <a:solidFill>
            <a:srgbClr val="FF0000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40" name="Прямая соединительная линия 39"/>
          <p:cNvCxnSpPr>
            <a:stCxn id="41" idx="3"/>
            <a:endCxn id="49" idx="1"/>
          </p:cNvCxnSpPr>
          <p:nvPr/>
        </p:nvCxnSpPr>
        <p:spPr>
          <a:xfrm>
            <a:off x="4871864" y="1295161"/>
            <a:ext cx="147762" cy="123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>
            <a:stCxn id="42" idx="3"/>
            <a:endCxn id="50" idx="1"/>
          </p:cNvCxnSpPr>
          <p:nvPr/>
        </p:nvCxnSpPr>
        <p:spPr>
          <a:xfrm>
            <a:off x="4871865" y="2549510"/>
            <a:ext cx="16334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4871864" y="4941168"/>
            <a:ext cx="16334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4871865" y="3861048"/>
            <a:ext cx="16334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4860250" y="6114724"/>
            <a:ext cx="16334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endCxn id="15" idx="2"/>
          </p:cNvCxnSpPr>
          <p:nvPr/>
        </p:nvCxnSpPr>
        <p:spPr>
          <a:xfrm flipV="1">
            <a:off x="9142342" y="5240735"/>
            <a:ext cx="1338" cy="30071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>
            <a:stCxn id="50" idx="3"/>
          </p:cNvCxnSpPr>
          <p:nvPr/>
        </p:nvCxnSpPr>
        <p:spPr>
          <a:xfrm flipV="1">
            <a:off x="7508500" y="2548642"/>
            <a:ext cx="268366" cy="8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>
            <a:stCxn id="49" idx="3"/>
          </p:cNvCxnSpPr>
          <p:nvPr/>
        </p:nvCxnSpPr>
        <p:spPr>
          <a:xfrm>
            <a:off x="7820986" y="1296396"/>
            <a:ext cx="723287" cy="9407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6" name="Picture 2" descr="http://gigados.ru/wp-content/uploads/2015/06/nste.ru_1.png"/>
          <p:cNvPicPr>
            <a:picLocks noChangeAspect="1" noChangeArrowheads="1"/>
          </p:cNvPicPr>
          <p:nvPr/>
        </p:nvPicPr>
        <p:blipFill rotWithShape="1"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0" t="10177" r="7923"/>
          <a:stretch/>
        </p:blipFill>
        <p:spPr bwMode="auto">
          <a:xfrm>
            <a:off x="1990605" y="5567826"/>
            <a:ext cx="831607" cy="116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AutoShape 8" descr="Картинки по запросу база данных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0" name="Рисунок 9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40209" y="236218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8938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633046" y="768075"/>
            <a:ext cx="10773508" cy="321379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</a:t>
            </a:r>
          </a:p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Специалистам по организации строительства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41691" y="4145083"/>
            <a:ext cx="2499005" cy="2452268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выполнения работ по соответствующему направлению. </a:t>
            </a:r>
          </a:p>
          <a:p>
            <a:pPr algn="ctr"/>
            <a:endParaRPr lang="ru-RU" sz="1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Должностные обязанности предусмотрены п.5. ст. 55</a:t>
            </a:r>
            <a:r>
              <a:rPr lang="ru-RU" sz="15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5-1 </a:t>
            </a:r>
            <a:endParaRPr lang="ru-RU" sz="1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054838" y="4145083"/>
            <a:ext cx="1361642" cy="2452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организации должно быть не менее чем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два специалиста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месту основной работы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347207" y="4145083"/>
            <a:ext cx="1701121" cy="245226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Специалисты должны быть включены в </a:t>
            </a: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национальные реестры специалистов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672444" y="4145083"/>
            <a:ext cx="3170930" cy="2452269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Статья 55.5. 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Стандарты и внутренние документы саморегулируемой организации</a:t>
            </a:r>
          </a:p>
          <a:p>
            <a:pPr algn="just"/>
            <a:endParaRPr lang="ru-RU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72444" y="3488702"/>
            <a:ext cx="3173514" cy="656381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Регулирующие нормы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857974" y="3488702"/>
            <a:ext cx="2499005" cy="65638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58257" y="3488702"/>
            <a:ext cx="3074418" cy="65638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96308" y="1407646"/>
            <a:ext cx="92260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физическое лицо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которое имеет право осуществлять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 трудовому договору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заключенному с ИП или юридическим лицом,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трудовые функции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организации выполнения работ по строительству, реконструкции, капитального ремонта объекта капитального строительства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должности главного инженера проекта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 сведения о котором включены в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национальный реестр специалистов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области строительства.</a:t>
            </a:r>
          </a:p>
        </p:txBody>
      </p:sp>
      <p:pic>
        <p:nvPicPr>
          <p:cNvPr id="2050" name="Picture 2" descr="http://www.opengsm.ru/images/master/te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51" y="1296350"/>
            <a:ext cx="1976918" cy="1976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8694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677" y="116633"/>
            <a:ext cx="116527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Должностные обязанности специалистов по организации строительства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44992" y="6198852"/>
            <a:ext cx="42764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Основание: п.5 ст. 55.5-1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ГрК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1116523" y="1355695"/>
          <a:ext cx="10512769" cy="4681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746080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19164" y="259038"/>
            <a:ext cx="10456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Документы, которые должен подписывать специалист, включенный в НРС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44992" y="6198852"/>
            <a:ext cx="42764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Основание: п.5 ст. 55.5-1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ГрК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9748" y="1505396"/>
            <a:ext cx="11086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а) </a:t>
            </a:r>
            <a:r>
              <a:rPr lang="ru-RU" sz="2400" u="sng" dirty="0">
                <a:latin typeface="Arial" panose="020B0604020202020204" pitchFamily="34" charset="0"/>
                <a:cs typeface="Arial" panose="020B0604020202020204" pitchFamily="34" charset="0"/>
              </a:rPr>
              <a:t>акты приемки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объекта капитального строительства;</a:t>
            </a:r>
          </a:p>
          <a:p>
            <a:pPr algn="just">
              <a:defRPr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б) </a:t>
            </a:r>
            <a:r>
              <a:rPr lang="ru-RU" sz="2400" u="sng" dirty="0">
                <a:latin typeface="Arial" panose="020B0604020202020204" pitchFamily="34" charset="0"/>
                <a:cs typeface="Arial" panose="020B0604020202020204" pitchFamily="34" charset="0"/>
              </a:rPr>
              <a:t>документы, подтверждающие соответствие объекта требованиям технических регламентов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defRPr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в) </a:t>
            </a:r>
            <a:r>
              <a:rPr lang="ru-RU" sz="2400" u="sng" dirty="0">
                <a:latin typeface="Arial" panose="020B0604020202020204" pitchFamily="34" charset="0"/>
                <a:cs typeface="Arial" panose="020B0604020202020204" pitchFamily="34" charset="0"/>
              </a:rPr>
              <a:t>документы, подтверждающие соответствие параметров объекта проектной документации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в том числе требованиям энергетической эффективности и требованиям оснащенности объекта приборами учета используемых энергетических ресурсов;</a:t>
            </a:r>
          </a:p>
          <a:p>
            <a:pPr algn="just">
              <a:defRPr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г) </a:t>
            </a:r>
            <a:r>
              <a:rPr lang="ru-RU" sz="2400" u="sng" dirty="0">
                <a:latin typeface="Arial" panose="020B0604020202020204" pitchFamily="34" charset="0"/>
                <a:cs typeface="Arial" panose="020B0604020202020204" pitchFamily="34" charset="0"/>
              </a:rPr>
              <a:t>документы, подтверждающего соответствие объекта техническим условиям подключения к сетям</a:t>
            </a:r>
            <a:endParaRPr lang="ru-RU" sz="2400" u="sng" dirty="0"/>
          </a:p>
        </p:txBody>
      </p:sp>
    </p:spTree>
    <p:extLst>
      <p:ext uri="{BB962C8B-B14F-4D97-AF65-F5344CB8AC3E}">
        <p14:creationId xmlns:p14="http://schemas.microsoft.com/office/powerpoint/2010/main" val="38671107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1805" y="1252472"/>
            <a:ext cx="980071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arenR"/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Диплом о высшем образовании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профессии, специальности или направлению подготовки в области строительства;</a:t>
            </a:r>
          </a:p>
          <a:p>
            <a:pPr algn="just"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Заверенная выписка из трудовой книжки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подтверждающая стаж (10 лет в строительстве и 3 года на инженерных должностях)</a:t>
            </a:r>
          </a:p>
          <a:p>
            <a:pPr algn="just"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Удостоверение о повышение квалификации </a:t>
            </a:r>
          </a:p>
          <a:p>
            <a:pPr algn="just"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специалиста по направлению подготовки в области </a:t>
            </a:r>
          </a:p>
          <a:p>
            <a:pPr algn="just"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строительства не реже одного раза в 5 лет;</a:t>
            </a:r>
          </a:p>
          <a:p>
            <a:pPr algn="just"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4)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Разрешение на работу (для иностранных граждан).</a:t>
            </a:r>
          </a:p>
          <a:p>
            <a:pPr algn="just">
              <a:defRPr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5) Справка об отсутствии у физического лица непогашенной </a:t>
            </a:r>
          </a:p>
          <a:p>
            <a:pPr algn="just"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или неснятой судимости за совершение умышленного </a:t>
            </a:r>
          </a:p>
          <a:p>
            <a:pPr algn="just"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преступления</a:t>
            </a:r>
          </a:p>
          <a:p>
            <a:pPr algn="just">
              <a:defRPr/>
            </a:pP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9599" y="116633"/>
            <a:ext cx="111134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что необходимо обратить внимание при рассмотрении документов?</a:t>
            </a:r>
          </a:p>
        </p:txBody>
      </p:sp>
      <p:pic>
        <p:nvPicPr>
          <p:cNvPr id="1038" name="Picture 14" descr="Картинки по запросу диплом о высшем образовании в строительств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417" y="1103671"/>
            <a:ext cx="1820052" cy="128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удостоверение о повышении квалификаци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554" y="3036244"/>
            <a:ext cx="1828384" cy="12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трудовая книж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834" y="2657862"/>
            <a:ext cx="98205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разрешение на работу для иностранных гражда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945" y="4577841"/>
            <a:ext cx="1827218" cy="128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инки по запросу справка об отсутствии судимост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520" y="4878478"/>
            <a:ext cx="1867319" cy="167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C18539F-C1E4-0E4A-BD56-9965061C9335}"/>
              </a:ext>
            </a:extLst>
          </p:cNvPr>
          <p:cNvSpPr/>
          <p:nvPr/>
        </p:nvSpPr>
        <p:spPr>
          <a:xfrm>
            <a:off x="4031075" y="6297073"/>
            <a:ext cx="41298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Основание: п.6, 8 ст. 55.5-1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ГрК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</a:t>
            </a:r>
          </a:p>
        </p:txBody>
      </p:sp>
    </p:spTree>
    <p:extLst>
      <p:ext uri="{BB962C8B-B14F-4D97-AF65-F5344CB8AC3E}">
        <p14:creationId xmlns:p14="http://schemas.microsoft.com/office/powerpoint/2010/main" val="27396299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4"/>
          <p:cNvSpPr txBox="1">
            <a:spLocks/>
          </p:cNvSpPr>
          <p:nvPr/>
        </p:nvSpPr>
        <p:spPr>
          <a:xfrm>
            <a:off x="1823645" y="316458"/>
            <a:ext cx="8771513" cy="647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1383323" y="-46689"/>
            <a:ext cx="9859747" cy="1542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Связь независимой оценки квалификаций и национального реестра специалистов (НРС)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http://www.guardinfo.ru/netcat_files/522/346/2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02" y="1705426"/>
            <a:ext cx="2304256" cy="267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1832" y="1670585"/>
            <a:ext cx="2608610" cy="19539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6625" y="3833803"/>
            <a:ext cx="2568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реестр специалистов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97513" y="4911182"/>
            <a:ext cx="3374337" cy="1256665"/>
          </a:xfrm>
          <a:prstGeom prst="rect">
            <a:avLst/>
          </a:prstGeom>
          <a:ln w="2222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специалистам по организации строительства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975274" y="4937061"/>
            <a:ext cx="4248471" cy="1256665"/>
          </a:xfrm>
          <a:prstGeom prst="rect">
            <a:avLst/>
          </a:prstGeom>
          <a:ln w="2222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Сдача профессионального экзамена на соответствие профессиональным и квалификационным стандартам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3743798" y="4539540"/>
            <a:ext cx="288032" cy="368891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8140665" y="4568170"/>
            <a:ext cx="288032" cy="368891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Двойная стрелка влево/вправо 1"/>
          <p:cNvSpPr/>
          <p:nvPr/>
        </p:nvSpPr>
        <p:spPr>
          <a:xfrm>
            <a:off x="5447928" y="2924944"/>
            <a:ext cx="1224136" cy="504056"/>
          </a:xfrm>
          <a:prstGeom prst="left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85599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6E4B41-25E2-2A42-8C2D-524333E9D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375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2089929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2725</Words>
  <Application>Microsoft Office PowerPoint</Application>
  <PresentationFormat>Произвольный</PresentationFormat>
  <Paragraphs>452</Paragraphs>
  <Slides>55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6" baseType="lpstr">
      <vt:lpstr>Тема Office</vt:lpstr>
      <vt:lpstr>  </vt:lpstr>
      <vt:lpstr>Презентация PowerPoint</vt:lpstr>
      <vt:lpstr>Предпосылки возникновения национальной системы квалификаций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Актуальные цифры </vt:lpstr>
      <vt:lpstr>  Направления применения профессиональных стандартов </vt:lpstr>
      <vt:lpstr>Презентация PowerPoint</vt:lpstr>
      <vt:lpstr>Презентация PowerPoint</vt:lpstr>
      <vt:lpstr>Презентация PowerPoint</vt:lpstr>
      <vt:lpstr>Презентация PowerPoint</vt:lpstr>
      <vt:lpstr>Иные случаи, когда профстандарты обязательны </vt:lpstr>
      <vt:lpstr>Что является обязательным?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Кришталь Владислав Викторович</dc:creator>
  <cp:lastModifiedBy>egromakova</cp:lastModifiedBy>
  <cp:revision>3</cp:revision>
  <dcterms:created xsi:type="dcterms:W3CDTF">2019-11-17T16:29:08Z</dcterms:created>
  <dcterms:modified xsi:type="dcterms:W3CDTF">2019-12-03T09:19:05Z</dcterms:modified>
</cp:coreProperties>
</file>